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56" r:id="rId2"/>
    <p:sldId id="260" r:id="rId3"/>
    <p:sldId id="261" r:id="rId4"/>
    <p:sldId id="275" r:id="rId5"/>
    <p:sldId id="276" r:id="rId6"/>
    <p:sldId id="277" r:id="rId7"/>
    <p:sldId id="278" r:id="rId8"/>
    <p:sldId id="279" r:id="rId9"/>
    <p:sldId id="258" r:id="rId10"/>
    <p:sldId id="259" r:id="rId11"/>
    <p:sldId id="264" r:id="rId12"/>
    <p:sldId id="267" r:id="rId13"/>
    <p:sldId id="265" r:id="rId14"/>
    <p:sldId id="268" r:id="rId15"/>
    <p:sldId id="266" r:id="rId16"/>
    <p:sldId id="269" r:id="rId17"/>
    <p:sldId id="270" r:id="rId18"/>
    <p:sldId id="271" r:id="rId19"/>
    <p:sldId id="272" r:id="rId20"/>
    <p:sldId id="273" r:id="rId21"/>
    <p:sldId id="262" r:id="rId22"/>
    <p:sldId id="263" r:id="rId23"/>
    <p:sldId id="274" r:id="rId24"/>
    <p:sldId id="280" r:id="rId25"/>
  </p:sldIdLst>
  <p:sldSz cx="9144000" cy="6858000" type="screen4x3"/>
  <p:notesSz cx="6858000" cy="9144000"/>
  <p:defaultTextStyle>
    <a:defPPr>
      <a:defRPr lang="hr-H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89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60" autoAdjust="0"/>
    <p:restoredTop sz="94660"/>
  </p:normalViewPr>
  <p:slideViewPr>
    <p:cSldViewPr>
      <p:cViewPr varScale="1">
        <p:scale>
          <a:sx n="84" d="100"/>
          <a:sy n="84" d="100"/>
        </p:scale>
        <p:origin x="-114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hr-H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hr-H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hr-H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A2FB730-D2D3-434B-9BA9-EBB81FC43F22}" type="slidenum">
              <a:rPr lang="hr-HR"/>
              <a:pPr/>
              <a:t>‹#›</a:t>
            </a:fld>
            <a:endParaRPr lang="hr-H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1C1E4F-DC95-4944-87AE-C28A48B9970F}" type="slidenum">
              <a:rPr lang="hr-HR"/>
              <a:pPr/>
              <a:t>1</a:t>
            </a:fld>
            <a:endParaRPr lang="hr-H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170" name="Picture 2" descr="odsjek"/>
          <p:cNvPicPr>
            <a:picLocks noChangeAspect="1" noChangeArrowheads="1"/>
          </p:cNvPicPr>
          <p:nvPr/>
        </p:nvPicPr>
        <p:blipFill>
          <a:blip r:embed="rId2"/>
          <a:srcRect/>
          <a:stretch>
            <a:fillRect/>
          </a:stretch>
        </p:blipFill>
        <p:spPr bwMode="auto">
          <a:xfrm>
            <a:off x="0" y="0"/>
            <a:ext cx="9144000" cy="6867525"/>
          </a:xfrm>
          <a:prstGeom prst="rect">
            <a:avLst/>
          </a:prstGeom>
          <a:noFill/>
        </p:spPr>
      </p:pic>
      <p:sp>
        <p:nvSpPr>
          <p:cNvPr id="7171" name="Rectangle 3"/>
          <p:cNvSpPr>
            <a:spLocks noGrp="1" noChangeArrowheads="1"/>
          </p:cNvSpPr>
          <p:nvPr>
            <p:ph type="ctrTitle"/>
          </p:nvPr>
        </p:nvSpPr>
        <p:spPr>
          <a:xfrm>
            <a:off x="682625" y="3932238"/>
            <a:ext cx="6697663" cy="1144587"/>
          </a:xfrm>
        </p:spPr>
        <p:txBody>
          <a:bodyPr/>
          <a:lstStyle>
            <a:lvl1pPr>
              <a:defRPr sz="2400"/>
            </a:lvl1pPr>
          </a:lstStyle>
          <a:p>
            <a:r>
              <a:rPr lang="hr-HR"/>
              <a:t>Click to edit Master title style</a:t>
            </a:r>
          </a:p>
        </p:txBody>
      </p:sp>
      <p:sp>
        <p:nvSpPr>
          <p:cNvPr id="7172" name="Rectangle 4"/>
          <p:cNvSpPr>
            <a:spLocks noGrp="1" noChangeArrowheads="1"/>
          </p:cNvSpPr>
          <p:nvPr>
            <p:ph type="subTitle" idx="1"/>
          </p:nvPr>
        </p:nvSpPr>
        <p:spPr>
          <a:xfrm>
            <a:off x="682625" y="5257800"/>
            <a:ext cx="6334125" cy="619125"/>
          </a:xfrm>
        </p:spPr>
        <p:txBody>
          <a:bodyPr/>
          <a:lstStyle>
            <a:lvl1pPr marL="0" indent="0">
              <a:buFontTx/>
              <a:buNone/>
              <a:defRPr/>
            </a:lvl1pPr>
          </a:lstStyle>
          <a:p>
            <a:r>
              <a:rPr lang="hr-HR"/>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F6CD196A-0A54-4E5F-9F06-498C72F515FB}" type="slidenum">
              <a:rPr lang="hr-H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981075"/>
            <a:ext cx="1963738" cy="5145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1075"/>
            <a:ext cx="5743575" cy="5145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C181BFA6-47EC-43A1-8436-568BA32CE582}" type="slidenum">
              <a:rPr lang="hr-H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053B2D2B-E57B-45BF-B2B3-17C576C0E940}" type="slidenum">
              <a:rPr lang="hr-H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40D861E0-09D3-4538-9602-394DE0EBC28A}" type="slidenum">
              <a:rPr lang="hr-H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16113"/>
            <a:ext cx="3852863"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2463" y="1916113"/>
            <a:ext cx="385445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hr-HR"/>
          </a:p>
        </p:txBody>
      </p:sp>
      <p:sp>
        <p:nvSpPr>
          <p:cNvPr id="6" name="Footer Placeholder 5"/>
          <p:cNvSpPr>
            <a:spLocks noGrp="1"/>
          </p:cNvSpPr>
          <p:nvPr>
            <p:ph type="ftr" sz="quarter" idx="11"/>
          </p:nvPr>
        </p:nvSpPr>
        <p:spPr/>
        <p:txBody>
          <a:bodyPr/>
          <a:lstStyle>
            <a:lvl1pPr>
              <a:defRPr/>
            </a:lvl1pPr>
          </a:lstStyle>
          <a:p>
            <a:endParaRPr lang="hr-HR"/>
          </a:p>
        </p:txBody>
      </p:sp>
      <p:sp>
        <p:nvSpPr>
          <p:cNvPr id="7" name="Slide Number Placeholder 6"/>
          <p:cNvSpPr>
            <a:spLocks noGrp="1"/>
          </p:cNvSpPr>
          <p:nvPr>
            <p:ph type="sldNum" sz="quarter" idx="12"/>
          </p:nvPr>
        </p:nvSpPr>
        <p:spPr/>
        <p:txBody>
          <a:bodyPr/>
          <a:lstStyle>
            <a:lvl1pPr>
              <a:defRPr/>
            </a:lvl1pPr>
          </a:lstStyle>
          <a:p>
            <a:fld id="{7CA9AACA-E3A5-4678-A16C-F173CB45A295}" type="slidenum">
              <a:rPr lang="hr-H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hr-HR"/>
          </a:p>
        </p:txBody>
      </p:sp>
      <p:sp>
        <p:nvSpPr>
          <p:cNvPr id="8" name="Footer Placeholder 7"/>
          <p:cNvSpPr>
            <a:spLocks noGrp="1"/>
          </p:cNvSpPr>
          <p:nvPr>
            <p:ph type="ftr" sz="quarter" idx="11"/>
          </p:nvPr>
        </p:nvSpPr>
        <p:spPr/>
        <p:txBody>
          <a:bodyPr/>
          <a:lstStyle>
            <a:lvl1pPr>
              <a:defRPr/>
            </a:lvl1pPr>
          </a:lstStyle>
          <a:p>
            <a:endParaRPr lang="hr-HR"/>
          </a:p>
        </p:txBody>
      </p:sp>
      <p:sp>
        <p:nvSpPr>
          <p:cNvPr id="9" name="Slide Number Placeholder 8"/>
          <p:cNvSpPr>
            <a:spLocks noGrp="1"/>
          </p:cNvSpPr>
          <p:nvPr>
            <p:ph type="sldNum" sz="quarter" idx="12"/>
          </p:nvPr>
        </p:nvSpPr>
        <p:spPr/>
        <p:txBody>
          <a:bodyPr/>
          <a:lstStyle>
            <a:lvl1pPr>
              <a:defRPr/>
            </a:lvl1pPr>
          </a:lstStyle>
          <a:p>
            <a:fld id="{C8981ACC-0ED7-4B47-A60A-0CD42CE91C91}" type="slidenum">
              <a:rPr lang="hr-H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hr-HR"/>
          </a:p>
        </p:txBody>
      </p:sp>
      <p:sp>
        <p:nvSpPr>
          <p:cNvPr id="4" name="Footer Placeholder 3"/>
          <p:cNvSpPr>
            <a:spLocks noGrp="1"/>
          </p:cNvSpPr>
          <p:nvPr>
            <p:ph type="ftr" sz="quarter" idx="11"/>
          </p:nvPr>
        </p:nvSpPr>
        <p:spPr/>
        <p:txBody>
          <a:bodyPr/>
          <a:lstStyle>
            <a:lvl1pPr>
              <a:defRPr/>
            </a:lvl1pPr>
          </a:lstStyle>
          <a:p>
            <a:endParaRPr lang="hr-HR"/>
          </a:p>
        </p:txBody>
      </p:sp>
      <p:sp>
        <p:nvSpPr>
          <p:cNvPr id="5" name="Slide Number Placeholder 4"/>
          <p:cNvSpPr>
            <a:spLocks noGrp="1"/>
          </p:cNvSpPr>
          <p:nvPr>
            <p:ph type="sldNum" sz="quarter" idx="12"/>
          </p:nvPr>
        </p:nvSpPr>
        <p:spPr/>
        <p:txBody>
          <a:bodyPr/>
          <a:lstStyle>
            <a:lvl1pPr>
              <a:defRPr/>
            </a:lvl1pPr>
          </a:lstStyle>
          <a:p>
            <a:fld id="{CA4CC541-8EA5-41FE-BA9E-F43F2034C893}" type="slidenum">
              <a:rPr lang="hr-H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r-HR"/>
          </a:p>
        </p:txBody>
      </p:sp>
      <p:sp>
        <p:nvSpPr>
          <p:cNvPr id="3" name="Footer Placeholder 2"/>
          <p:cNvSpPr>
            <a:spLocks noGrp="1"/>
          </p:cNvSpPr>
          <p:nvPr>
            <p:ph type="ftr" sz="quarter" idx="11"/>
          </p:nvPr>
        </p:nvSpPr>
        <p:spPr/>
        <p:txBody>
          <a:bodyPr/>
          <a:lstStyle>
            <a:lvl1pPr>
              <a:defRPr/>
            </a:lvl1pPr>
          </a:lstStyle>
          <a:p>
            <a:endParaRPr lang="hr-HR"/>
          </a:p>
        </p:txBody>
      </p:sp>
      <p:sp>
        <p:nvSpPr>
          <p:cNvPr id="4" name="Slide Number Placeholder 3"/>
          <p:cNvSpPr>
            <a:spLocks noGrp="1"/>
          </p:cNvSpPr>
          <p:nvPr>
            <p:ph type="sldNum" sz="quarter" idx="12"/>
          </p:nvPr>
        </p:nvSpPr>
        <p:spPr/>
        <p:txBody>
          <a:bodyPr/>
          <a:lstStyle>
            <a:lvl1pPr>
              <a:defRPr/>
            </a:lvl1pPr>
          </a:lstStyle>
          <a:p>
            <a:fld id="{6D2CBE6A-6CD0-4AE1-894E-659912272285}" type="slidenum">
              <a:rPr lang="hr-H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r-HR"/>
          </a:p>
        </p:txBody>
      </p:sp>
      <p:sp>
        <p:nvSpPr>
          <p:cNvPr id="6" name="Footer Placeholder 5"/>
          <p:cNvSpPr>
            <a:spLocks noGrp="1"/>
          </p:cNvSpPr>
          <p:nvPr>
            <p:ph type="ftr" sz="quarter" idx="11"/>
          </p:nvPr>
        </p:nvSpPr>
        <p:spPr/>
        <p:txBody>
          <a:bodyPr/>
          <a:lstStyle>
            <a:lvl1pPr>
              <a:defRPr/>
            </a:lvl1pPr>
          </a:lstStyle>
          <a:p>
            <a:endParaRPr lang="hr-HR"/>
          </a:p>
        </p:txBody>
      </p:sp>
      <p:sp>
        <p:nvSpPr>
          <p:cNvPr id="7" name="Slide Number Placeholder 6"/>
          <p:cNvSpPr>
            <a:spLocks noGrp="1"/>
          </p:cNvSpPr>
          <p:nvPr>
            <p:ph type="sldNum" sz="quarter" idx="12"/>
          </p:nvPr>
        </p:nvSpPr>
        <p:spPr/>
        <p:txBody>
          <a:bodyPr/>
          <a:lstStyle>
            <a:lvl1pPr>
              <a:defRPr/>
            </a:lvl1pPr>
          </a:lstStyle>
          <a:p>
            <a:fld id="{E1DFD48B-D194-45CA-860D-034371952439}" type="slidenum">
              <a:rPr lang="hr-H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r-HR"/>
          </a:p>
        </p:txBody>
      </p:sp>
      <p:sp>
        <p:nvSpPr>
          <p:cNvPr id="6" name="Footer Placeholder 5"/>
          <p:cNvSpPr>
            <a:spLocks noGrp="1"/>
          </p:cNvSpPr>
          <p:nvPr>
            <p:ph type="ftr" sz="quarter" idx="11"/>
          </p:nvPr>
        </p:nvSpPr>
        <p:spPr/>
        <p:txBody>
          <a:bodyPr/>
          <a:lstStyle>
            <a:lvl1pPr>
              <a:defRPr/>
            </a:lvl1pPr>
          </a:lstStyle>
          <a:p>
            <a:endParaRPr lang="hr-HR"/>
          </a:p>
        </p:txBody>
      </p:sp>
      <p:sp>
        <p:nvSpPr>
          <p:cNvPr id="7" name="Slide Number Placeholder 6"/>
          <p:cNvSpPr>
            <a:spLocks noGrp="1"/>
          </p:cNvSpPr>
          <p:nvPr>
            <p:ph type="sldNum" sz="quarter" idx="12"/>
          </p:nvPr>
        </p:nvSpPr>
        <p:spPr/>
        <p:txBody>
          <a:bodyPr/>
          <a:lstStyle>
            <a:lvl1pPr>
              <a:defRPr/>
            </a:lvl1pPr>
          </a:lstStyle>
          <a:p>
            <a:fld id="{56EA6971-5E96-4F8F-BB48-BA0B04ED809E}" type="slidenum">
              <a:rPr lang="hr-H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odsjek1"/>
          <p:cNvPicPr>
            <a:picLocks noChangeAspect="1" noChangeArrowheads="1"/>
          </p:cNvPicPr>
          <p:nvPr/>
        </p:nvPicPr>
        <p:blipFill>
          <a:blip r:embed="rId13"/>
          <a:srcRect/>
          <a:stretch>
            <a:fillRect/>
          </a:stretch>
        </p:blipFill>
        <p:spPr bwMode="auto">
          <a:xfrm>
            <a:off x="0" y="-4763"/>
            <a:ext cx="9144000" cy="6867526"/>
          </a:xfrm>
          <a:prstGeom prst="rect">
            <a:avLst/>
          </a:prstGeom>
          <a:noFill/>
        </p:spPr>
      </p:pic>
      <p:sp>
        <p:nvSpPr>
          <p:cNvPr id="6147" name="Rectangle 3"/>
          <p:cNvSpPr>
            <a:spLocks noGrp="1" noChangeArrowheads="1"/>
          </p:cNvSpPr>
          <p:nvPr>
            <p:ph type="title"/>
          </p:nvPr>
        </p:nvSpPr>
        <p:spPr bwMode="auto">
          <a:xfrm>
            <a:off x="457200" y="981075"/>
            <a:ext cx="7859713" cy="863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6148" name="Rectangle 4"/>
          <p:cNvSpPr>
            <a:spLocks noGrp="1" noChangeArrowheads="1"/>
          </p:cNvSpPr>
          <p:nvPr>
            <p:ph type="body" idx="1"/>
          </p:nvPr>
        </p:nvSpPr>
        <p:spPr bwMode="auto">
          <a:xfrm>
            <a:off x="457200" y="1916113"/>
            <a:ext cx="7859713" cy="421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6149" name="Rectangle 5"/>
          <p:cNvSpPr>
            <a:spLocks noGrp="1" noChangeArrowheads="1"/>
          </p:cNvSpPr>
          <p:nvPr>
            <p:ph type="dt" sz="half" idx="2"/>
          </p:nvPr>
        </p:nvSpPr>
        <p:spPr bwMode="auto">
          <a:xfrm>
            <a:off x="457200" y="6245225"/>
            <a:ext cx="17637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hr-HR"/>
          </a:p>
        </p:txBody>
      </p:sp>
      <p:sp>
        <p:nvSpPr>
          <p:cNvPr id="6150" name="Rectangle 6"/>
          <p:cNvSpPr>
            <a:spLocks noGrp="1" noChangeArrowheads="1"/>
          </p:cNvSpPr>
          <p:nvPr>
            <p:ph type="ftr" sz="quarter" idx="3"/>
          </p:nvPr>
        </p:nvSpPr>
        <p:spPr bwMode="auto">
          <a:xfrm>
            <a:off x="3124200" y="6245225"/>
            <a:ext cx="23939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hr-HR"/>
          </a:p>
        </p:txBody>
      </p:sp>
      <p:sp>
        <p:nvSpPr>
          <p:cNvPr id="6151" name="Rectangle 7"/>
          <p:cNvSpPr>
            <a:spLocks noGrp="1" noChangeArrowheads="1"/>
          </p:cNvSpPr>
          <p:nvPr>
            <p:ph type="sldNum" sz="quarter" idx="4"/>
          </p:nvPr>
        </p:nvSpPr>
        <p:spPr bwMode="auto">
          <a:xfrm>
            <a:off x="6553200" y="6245225"/>
            <a:ext cx="17637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C4BE332-9EC6-47D5-B71B-84A8B6456953}" type="slidenum">
              <a:rPr lang="hr-HR"/>
              <a:pPr/>
              <a:t>‹#›</a:t>
            </a:fld>
            <a:endParaRPr lang="hr-H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lr>
          <a:srgbClr val="787878"/>
        </a:buClr>
        <a:buChar char="•"/>
        <a:defRPr sz="2400">
          <a:solidFill>
            <a:schemeClr val="tx1"/>
          </a:solidFill>
          <a:latin typeface="+mn-lt"/>
          <a:ea typeface="+mn-ea"/>
          <a:cs typeface="+mn-cs"/>
        </a:defRPr>
      </a:lvl1pPr>
      <a:lvl2pPr marL="742950" indent="-285750" algn="l" rtl="0" fontAlgn="base">
        <a:spcBef>
          <a:spcPct val="20000"/>
        </a:spcBef>
        <a:spcAft>
          <a:spcPct val="0"/>
        </a:spcAft>
        <a:buClr>
          <a:srgbClr val="EF8812"/>
        </a:buClr>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rgbClr val="787878"/>
        </a:buClr>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58" y="3786190"/>
            <a:ext cx="7429552" cy="714380"/>
          </a:xfrm>
          <a:ln w="6350">
            <a:solidFill>
              <a:srgbClr val="FFC000"/>
            </a:solidFill>
          </a:ln>
        </p:spPr>
        <p:txBody>
          <a:bodyPr/>
          <a:lstStyle/>
          <a:p>
            <a:r>
              <a:rPr lang="hr-HR" sz="3600" b="1" cap="small" dirty="0" smtClean="0">
                <a:latin typeface="Calibri" pitchFamily="34" charset="0"/>
              </a:rPr>
              <a:t>Potpore nakladništvu AKM ustanova</a:t>
            </a:r>
            <a:endParaRPr lang="en-US" sz="3600" b="1" cap="small" dirty="0">
              <a:latin typeface="Calibri" pitchFamily="34" charset="0"/>
            </a:endParaRPr>
          </a:p>
        </p:txBody>
      </p:sp>
      <p:sp>
        <p:nvSpPr>
          <p:cNvPr id="2051" name="Rectangle 3"/>
          <p:cNvSpPr>
            <a:spLocks noGrp="1" noChangeArrowheads="1"/>
          </p:cNvSpPr>
          <p:nvPr>
            <p:ph type="subTitle" idx="1"/>
          </p:nvPr>
        </p:nvSpPr>
        <p:spPr>
          <a:xfrm>
            <a:off x="285720" y="4857760"/>
            <a:ext cx="4000528" cy="1143008"/>
          </a:xfrm>
        </p:spPr>
        <p:txBody>
          <a:bodyPr/>
          <a:lstStyle/>
          <a:p>
            <a:r>
              <a:rPr lang="hr-HR" sz="2000" dirty="0" smtClean="0">
                <a:latin typeface="Calibri" pitchFamily="34" charset="0"/>
              </a:rPr>
              <a:t>Zoran Velagić, zvelagic@</a:t>
            </a:r>
            <a:r>
              <a:rPr lang="hr-HR" sz="2000" dirty="0" err="1" smtClean="0">
                <a:latin typeface="Calibri" pitchFamily="34" charset="0"/>
              </a:rPr>
              <a:t>ffos.hr</a:t>
            </a:r>
            <a:endParaRPr lang="hr-HR" sz="2000" dirty="0" smtClean="0">
              <a:latin typeface="Calibri" pitchFamily="34" charset="0"/>
            </a:endParaRPr>
          </a:p>
          <a:p>
            <a:r>
              <a:rPr lang="hr-HR" sz="2000" dirty="0" smtClean="0">
                <a:latin typeface="Calibri" pitchFamily="34" charset="0"/>
              </a:rPr>
              <a:t>Blanka Bunjevac, bbunjevac@</a:t>
            </a:r>
            <a:r>
              <a:rPr lang="hr-HR" sz="2000" dirty="0" err="1" smtClean="0">
                <a:latin typeface="Calibri" pitchFamily="34" charset="0"/>
              </a:rPr>
              <a:t>ffos.hr</a:t>
            </a:r>
            <a:endParaRPr lang="hr-HR" sz="2000" dirty="0" smtClean="0">
              <a:latin typeface="Calibri" pitchFamily="34" charset="0"/>
            </a:endParaRPr>
          </a:p>
          <a:p>
            <a:r>
              <a:rPr lang="hr-HR" sz="2000" dirty="0" smtClean="0">
                <a:latin typeface="Calibri" pitchFamily="34" charset="0"/>
              </a:rPr>
              <a:t>Martina Jošavac, mjosavac@</a:t>
            </a:r>
            <a:r>
              <a:rPr lang="hr-HR" sz="2000" dirty="0" err="1" smtClean="0">
                <a:latin typeface="Calibri" pitchFamily="34" charset="0"/>
              </a:rPr>
              <a:t>ffos.hr</a:t>
            </a:r>
            <a:r>
              <a:rPr lang="hr-HR" sz="2000" dirty="0" smtClean="0">
                <a:latin typeface="Calibri" pitchFamily="34" charset="0"/>
              </a:rPr>
              <a:t> </a:t>
            </a:r>
            <a:endParaRPr lang="en-US" sz="2000" dirty="0">
              <a:latin typeface="Calibri" pitchFamily="34" charset="0"/>
            </a:endParaRPr>
          </a:p>
        </p:txBody>
      </p:sp>
      <p:sp>
        <p:nvSpPr>
          <p:cNvPr id="4" name="Rectangle 3"/>
          <p:cNvSpPr txBox="1">
            <a:spLocks noChangeArrowheads="1"/>
          </p:cNvSpPr>
          <p:nvPr/>
        </p:nvSpPr>
        <p:spPr bwMode="auto">
          <a:xfrm>
            <a:off x="4572000" y="5214950"/>
            <a:ext cx="4357718" cy="857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buClr>
                <a:srgbClr val="787878"/>
              </a:buClr>
            </a:pPr>
            <a:r>
              <a:rPr lang="en-US" sz="2000" b="1" dirty="0">
                <a:latin typeface="Calibri" pitchFamily="34" charset="0"/>
              </a:rPr>
              <a:t>15. Seminar ARHIVI, KNJIŽNICE, </a:t>
            </a:r>
            <a:r>
              <a:rPr lang="en-US" sz="2000" b="1" dirty="0" smtClean="0">
                <a:latin typeface="Calibri" pitchFamily="34" charset="0"/>
              </a:rPr>
              <a:t>MUZEJI</a:t>
            </a:r>
            <a:endParaRPr lang="hr-HR" sz="2000" b="1" dirty="0" smtClean="0">
              <a:latin typeface="Calibri" pitchFamily="34" charset="0"/>
            </a:endParaRPr>
          </a:p>
          <a:p>
            <a:pPr lvl="0">
              <a:spcBef>
                <a:spcPct val="20000"/>
              </a:spcBef>
              <a:buClr>
                <a:srgbClr val="787878"/>
              </a:buClr>
            </a:pPr>
            <a:r>
              <a:rPr lang="nl-NL" sz="2000" dirty="0">
                <a:latin typeface="Calibri" pitchFamily="34" charset="0"/>
              </a:rPr>
              <a:t>Poreč, 23</a:t>
            </a:r>
            <a:r>
              <a:rPr lang="nl-NL" sz="2000" dirty="0" smtClean="0">
                <a:latin typeface="Calibri" pitchFamily="34" charset="0"/>
              </a:rPr>
              <a:t>.</a:t>
            </a:r>
            <a:r>
              <a:rPr lang="hr-HR" sz="2000" dirty="0" smtClean="0">
                <a:latin typeface="Calibri" pitchFamily="34" charset="0"/>
              </a:rPr>
              <a:t> </a:t>
            </a:r>
            <a:r>
              <a:rPr lang="nl-NL" sz="2000" dirty="0" smtClean="0">
                <a:latin typeface="Calibri" pitchFamily="34" charset="0"/>
              </a:rPr>
              <a:t>–</a:t>
            </a:r>
            <a:r>
              <a:rPr lang="hr-HR" sz="2000" dirty="0" smtClean="0">
                <a:latin typeface="Calibri" pitchFamily="34" charset="0"/>
              </a:rPr>
              <a:t> </a:t>
            </a:r>
            <a:r>
              <a:rPr lang="nl-NL" sz="2000" dirty="0" smtClean="0">
                <a:latin typeface="Calibri" pitchFamily="34" charset="0"/>
              </a:rPr>
              <a:t>25</a:t>
            </a:r>
            <a:r>
              <a:rPr lang="nl-NL" sz="2000" dirty="0">
                <a:latin typeface="Calibri" pitchFamily="34" charset="0"/>
              </a:rPr>
              <a:t>. studenoga 2011.</a:t>
            </a:r>
            <a:endParaRPr kumimoji="0" lang="en-US" sz="2000" i="0" u="none" strike="noStrike" kern="0" cap="none" spc="0" normalizeH="0" baseline="0" noProof="0" dirty="0" smtClean="0">
              <a:ln>
                <a:noFill/>
              </a:ln>
              <a:solidFill>
                <a:schemeClr val="tx1"/>
              </a:solidFill>
              <a:effectLst/>
              <a:uLnTx/>
              <a:uFillTx/>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488"/>
            <a:ext cx="7859713" cy="4411675"/>
          </a:xfrm>
          <a:ln w="6350">
            <a:solidFill>
              <a:srgbClr val="FFC000"/>
            </a:solidFill>
          </a:ln>
        </p:spPr>
        <p:txBody>
          <a:bodyPr/>
          <a:lstStyle/>
          <a:p>
            <a:r>
              <a:rPr lang="hr-HR" dirty="0" smtClean="0">
                <a:latin typeface="Calibri" pitchFamily="34" charset="0"/>
              </a:rPr>
              <a:t>najveća programska djelatnost Ministarstva kulture namijenjena nakladništvu</a:t>
            </a:r>
          </a:p>
          <a:p>
            <a:r>
              <a:rPr lang="hr-HR" dirty="0" smtClean="0">
                <a:latin typeface="Calibri" pitchFamily="34" charset="0"/>
              </a:rPr>
              <a:t>potpora se dodjeljuje svim nakladničkim organizacijama “za izdavanje vrijednih knjiga za čije je objavljivanje potrebno osigurati posebna sredstva”</a:t>
            </a:r>
          </a:p>
          <a:p>
            <a:r>
              <a:rPr lang="hr-HR" dirty="0" smtClean="0">
                <a:latin typeface="Calibri" pitchFamily="34" charset="0"/>
              </a:rPr>
              <a:t>nakladnička djelatnost AKM ustanova usmjerena je na </a:t>
            </a:r>
            <a:r>
              <a:rPr lang="hr-HR" b="1" dirty="0" smtClean="0">
                <a:latin typeface="Calibri" pitchFamily="34" charset="0"/>
              </a:rPr>
              <a:t>znanstvene </a:t>
            </a:r>
            <a:r>
              <a:rPr lang="hr-HR" b="1" dirty="0" smtClean="0">
                <a:latin typeface="Calibri" pitchFamily="34" charset="0"/>
              </a:rPr>
              <a:t>monografije, prijevode, stručne priručnike, zbornike sa skupova, kataloge i bibliografije, </a:t>
            </a:r>
            <a:r>
              <a:rPr lang="hr-HR" b="1" dirty="0" smtClean="0">
                <a:latin typeface="Calibri" pitchFamily="34" charset="0"/>
              </a:rPr>
              <a:t>reprinte </a:t>
            </a:r>
            <a:r>
              <a:rPr lang="hr-HR" dirty="0" smtClean="0">
                <a:latin typeface="Calibri" pitchFamily="34" charset="0"/>
              </a:rPr>
              <a:t>i </a:t>
            </a:r>
            <a:r>
              <a:rPr lang="hr-HR" dirty="0" err="1" smtClean="0">
                <a:latin typeface="Calibri" pitchFamily="34" charset="0"/>
              </a:rPr>
              <a:t>sl</a:t>
            </a:r>
            <a:r>
              <a:rPr lang="hr-HR" dirty="0" smtClean="0">
                <a:latin typeface="Calibri" pitchFamily="34" charset="0"/>
              </a:rPr>
              <a:t>.</a:t>
            </a:r>
            <a:endParaRPr lang="en-US" dirty="0" smtClean="0">
              <a:latin typeface="Calibri" pitchFamily="34" charset="0"/>
            </a:endParaRPr>
          </a:p>
          <a:p>
            <a:r>
              <a:rPr lang="hr-HR" dirty="0" smtClean="0">
                <a:latin typeface="Calibri" pitchFamily="34" charset="0"/>
              </a:rPr>
              <a:t>iznimno malen udio AKM ustanova</a:t>
            </a:r>
          </a:p>
          <a:p>
            <a:r>
              <a:rPr lang="hr-HR" dirty="0" smtClean="0">
                <a:latin typeface="Calibri" pitchFamily="34" charset="0"/>
              </a:rPr>
              <a:t>nema razlike u prosječnom iznosu sufinanciranja programa</a:t>
            </a:r>
            <a:endParaRPr lang="hr-HR" dirty="0">
              <a:latin typeface="Calibri" pitchFamily="34" charset="0"/>
            </a:endParaRPr>
          </a:p>
        </p:txBody>
      </p:sp>
      <p:sp>
        <p:nvSpPr>
          <p:cNvPr id="4" name="Rounded Rectangle 3"/>
          <p:cNvSpPr/>
          <p:nvPr/>
        </p:nvSpPr>
        <p:spPr>
          <a:xfrm>
            <a:off x="500066" y="928670"/>
            <a:ext cx="7858148"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POTPORA IZDAVANJU KNJIGA: ANALIZA</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2844" y="857232"/>
            <a:ext cx="7715272"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PROGRAMSKA DJELATNOST: POTPORA IZDAVANJU ČASOPISA</a:t>
            </a:r>
            <a:endParaRPr lang="en-US" sz="2200" b="1" dirty="0">
              <a:solidFill>
                <a:schemeClr val="tx1"/>
              </a:solidFill>
              <a:latin typeface="Calibri" pitchFamily="34" charset="0"/>
            </a:endParaRPr>
          </a:p>
        </p:txBody>
      </p:sp>
      <p:pic>
        <p:nvPicPr>
          <p:cNvPr id="7" name="Content Placeholder 6" descr="potpora casopisi.jpg"/>
          <p:cNvPicPr>
            <a:picLocks noGrp="1" noChangeAspect="1"/>
          </p:cNvPicPr>
          <p:nvPr>
            <p:ph idx="1"/>
          </p:nvPr>
        </p:nvPicPr>
        <p:blipFill>
          <a:blip r:embed="rId2"/>
          <a:stretch>
            <a:fillRect/>
          </a:stretch>
        </p:blipFill>
        <p:spPr>
          <a:xfrm>
            <a:off x="58708" y="1406094"/>
            <a:ext cx="8656696" cy="52300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488"/>
            <a:ext cx="8043890" cy="4411675"/>
          </a:xfrm>
          <a:ln w="6350">
            <a:solidFill>
              <a:srgbClr val="FFC000"/>
            </a:solidFill>
          </a:ln>
        </p:spPr>
        <p:txBody>
          <a:bodyPr/>
          <a:lstStyle/>
          <a:p>
            <a:r>
              <a:rPr lang="hr-HR" dirty="0" smtClean="0">
                <a:latin typeface="Calibri" pitchFamily="34" charset="0"/>
              </a:rPr>
              <a:t>sufinanciraju se, prema zadanim kriterijima, “časopisi, listovi u kulturi i elektroničke publikacije koje naročito pridonose kulturnoj živosti i raznolikosti te intenzitetu kulturnog života Republike Hrvatske”</a:t>
            </a:r>
          </a:p>
          <a:p>
            <a:r>
              <a:rPr lang="hr-HR" dirty="0" smtClean="0">
                <a:latin typeface="Calibri" pitchFamily="34" charset="0"/>
              </a:rPr>
              <a:t>malen udio AKM </a:t>
            </a:r>
            <a:r>
              <a:rPr lang="hr-HR" dirty="0" smtClean="0">
                <a:latin typeface="Calibri" pitchFamily="34" charset="0"/>
              </a:rPr>
              <a:t>ustanova</a:t>
            </a:r>
          </a:p>
          <a:p>
            <a:r>
              <a:rPr lang="hr-HR" dirty="0" smtClean="0">
                <a:latin typeface="Calibri" pitchFamily="34" charset="0"/>
              </a:rPr>
              <a:t>arhivi (koji među AKM ustanovama izdaju najviše časopisa) sufinanciranje ostvaruju iz Arhivske djelatnosti</a:t>
            </a:r>
          </a:p>
          <a:p>
            <a:endParaRPr lang="hr-HR" dirty="0">
              <a:latin typeface="Calibri" pitchFamily="34" charset="0"/>
            </a:endParaRPr>
          </a:p>
        </p:txBody>
      </p:sp>
      <p:sp>
        <p:nvSpPr>
          <p:cNvPr id="4" name="Rounded Rectangle 3"/>
          <p:cNvSpPr/>
          <p:nvPr/>
        </p:nvSpPr>
        <p:spPr>
          <a:xfrm>
            <a:off x="500066" y="928670"/>
            <a:ext cx="7858148"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POTPORA IZDAVANJU ČASOPISA: ANALIZA</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4314" y="1142984"/>
            <a:ext cx="7715272" cy="642942"/>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000" b="1" cap="all" dirty="0" smtClean="0">
                <a:solidFill>
                  <a:schemeClr val="tx1"/>
                </a:solidFill>
                <a:latin typeface="Calibri" pitchFamily="34" charset="0"/>
              </a:rPr>
              <a:t>PROGRAMSKA DJELATNOST: </a:t>
            </a:r>
            <a:r>
              <a:rPr lang="en-US" sz="2000" b="1" cap="all" dirty="0" err="1">
                <a:solidFill>
                  <a:schemeClr val="tx1"/>
                </a:solidFill>
                <a:latin typeface="Calibri" pitchFamily="34" charset="0"/>
              </a:rPr>
              <a:t>Likovna</a:t>
            </a:r>
            <a:r>
              <a:rPr lang="en-US" sz="2000" b="1" cap="all" dirty="0">
                <a:solidFill>
                  <a:schemeClr val="tx1"/>
                </a:solidFill>
                <a:latin typeface="Calibri" pitchFamily="34" charset="0"/>
              </a:rPr>
              <a:t> </a:t>
            </a:r>
            <a:r>
              <a:rPr lang="en-US" sz="2000" b="1" cap="all" dirty="0" err="1">
                <a:solidFill>
                  <a:schemeClr val="tx1"/>
                </a:solidFill>
                <a:latin typeface="Calibri" pitchFamily="34" charset="0"/>
              </a:rPr>
              <a:t>umjetnost</a:t>
            </a:r>
            <a:r>
              <a:rPr lang="en-US" sz="2000" b="1" cap="all" dirty="0">
                <a:solidFill>
                  <a:schemeClr val="tx1"/>
                </a:solidFill>
                <a:latin typeface="Calibri" pitchFamily="34" charset="0"/>
              </a:rPr>
              <a:t>, </a:t>
            </a:r>
            <a:r>
              <a:rPr lang="en-US" sz="2000" b="1" cap="all" dirty="0" err="1">
                <a:solidFill>
                  <a:schemeClr val="tx1"/>
                </a:solidFill>
                <a:latin typeface="Calibri" pitchFamily="34" charset="0"/>
              </a:rPr>
              <a:t>likovne</a:t>
            </a:r>
            <a:r>
              <a:rPr lang="en-US" sz="2000" b="1" cap="all" dirty="0">
                <a:solidFill>
                  <a:schemeClr val="tx1"/>
                </a:solidFill>
                <a:latin typeface="Calibri" pitchFamily="34" charset="0"/>
              </a:rPr>
              <a:t> </a:t>
            </a:r>
            <a:r>
              <a:rPr lang="en-US" sz="2000" b="1" cap="all" dirty="0" err="1">
                <a:solidFill>
                  <a:schemeClr val="tx1"/>
                </a:solidFill>
                <a:latin typeface="Calibri" pitchFamily="34" charset="0"/>
              </a:rPr>
              <a:t>monografije</a:t>
            </a:r>
            <a:r>
              <a:rPr lang="en-US" sz="2000" b="1" cap="all" dirty="0">
                <a:solidFill>
                  <a:schemeClr val="tx1"/>
                </a:solidFill>
                <a:latin typeface="Calibri" pitchFamily="34" charset="0"/>
              </a:rPr>
              <a:t>, </a:t>
            </a:r>
            <a:r>
              <a:rPr lang="en-US" sz="2000" b="1" cap="all" dirty="0" err="1">
                <a:solidFill>
                  <a:schemeClr val="tx1"/>
                </a:solidFill>
                <a:latin typeface="Calibri" pitchFamily="34" charset="0"/>
              </a:rPr>
              <a:t>dizajn</a:t>
            </a:r>
            <a:r>
              <a:rPr lang="en-US" sz="2000" b="1" cap="all" dirty="0">
                <a:solidFill>
                  <a:schemeClr val="tx1"/>
                </a:solidFill>
                <a:latin typeface="Calibri" pitchFamily="34" charset="0"/>
              </a:rPr>
              <a:t> </a:t>
            </a:r>
            <a:r>
              <a:rPr lang="en-US" sz="2000" b="1" cap="all" dirty="0" err="1">
                <a:solidFill>
                  <a:schemeClr val="tx1"/>
                </a:solidFill>
                <a:latin typeface="Calibri" pitchFamily="34" charset="0"/>
              </a:rPr>
              <a:t>i</a:t>
            </a:r>
            <a:r>
              <a:rPr lang="en-US" sz="2000" b="1" cap="all" dirty="0">
                <a:solidFill>
                  <a:schemeClr val="tx1"/>
                </a:solidFill>
                <a:latin typeface="Calibri" pitchFamily="34" charset="0"/>
              </a:rPr>
              <a:t> </a:t>
            </a:r>
            <a:r>
              <a:rPr lang="en-US" sz="2000" b="1" cap="all" dirty="0" err="1">
                <a:solidFill>
                  <a:schemeClr val="tx1"/>
                </a:solidFill>
                <a:latin typeface="Calibri" pitchFamily="34" charset="0"/>
              </a:rPr>
              <a:t>arhitektura</a:t>
            </a:r>
            <a:endParaRPr lang="en-US" sz="2000" b="1" cap="all" dirty="0">
              <a:solidFill>
                <a:schemeClr val="tx1"/>
              </a:solidFill>
              <a:latin typeface="Calibri" pitchFamily="34" charset="0"/>
            </a:endParaRPr>
          </a:p>
        </p:txBody>
      </p:sp>
      <p:pic>
        <p:nvPicPr>
          <p:cNvPr id="7" name="Content Placeholder 6" descr="potpora likovna.jpg"/>
          <p:cNvPicPr>
            <a:picLocks noGrp="1" noChangeAspect="1"/>
          </p:cNvPicPr>
          <p:nvPr>
            <p:ph idx="1"/>
          </p:nvPr>
        </p:nvPicPr>
        <p:blipFill>
          <a:blip r:embed="rId2"/>
          <a:stretch>
            <a:fillRect/>
          </a:stretch>
        </p:blipFill>
        <p:spPr>
          <a:xfrm>
            <a:off x="172631" y="1928802"/>
            <a:ext cx="8428850" cy="275591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8043890" cy="4857784"/>
          </a:xfrm>
          <a:ln w="6350">
            <a:solidFill>
              <a:srgbClr val="FFC000"/>
            </a:solidFill>
          </a:ln>
        </p:spPr>
        <p:txBody>
          <a:bodyPr/>
          <a:lstStyle/>
          <a:p>
            <a:r>
              <a:rPr lang="hr-HR" sz="2300" dirty="0" smtClean="0">
                <a:latin typeface="Calibri" pitchFamily="34" charset="0"/>
              </a:rPr>
              <a:t>financiraju </a:t>
            </a:r>
            <a:r>
              <a:rPr lang="hr-HR" sz="2300" dirty="0" smtClean="0">
                <a:latin typeface="Calibri" pitchFamily="34" charset="0"/>
              </a:rPr>
              <a:t>se izložbene djelatnosti, objavljivanje likovnih monografija, stručnih i znanstvenih monografija, likovne radionice, godišnji programi, otkup publikacija, manifestacije, umjetničke kolonije, stručni skupovi</a:t>
            </a:r>
            <a:endParaRPr lang="en-US" sz="2300" dirty="0" smtClean="0">
              <a:latin typeface="Calibri" pitchFamily="34" charset="0"/>
            </a:endParaRPr>
          </a:p>
          <a:p>
            <a:r>
              <a:rPr lang="hr-HR" sz="2300" dirty="0" smtClean="0">
                <a:latin typeface="Calibri" pitchFamily="34" charset="0"/>
              </a:rPr>
              <a:t>apliciraju </a:t>
            </a:r>
            <a:r>
              <a:rPr lang="hr-HR" sz="2300" dirty="0" smtClean="0">
                <a:latin typeface="Calibri" pitchFamily="34" charset="0"/>
              </a:rPr>
              <a:t>komercijalni nakladnici, </a:t>
            </a:r>
            <a:r>
              <a:rPr lang="hr-HR" sz="2300" dirty="0" smtClean="0">
                <a:latin typeface="Calibri" pitchFamily="34" charset="0"/>
              </a:rPr>
              <a:t>AKM ustanove </a:t>
            </a:r>
            <a:r>
              <a:rPr lang="hr-HR" sz="2300" dirty="0" smtClean="0">
                <a:latin typeface="Calibri" pitchFamily="34" charset="0"/>
              </a:rPr>
              <a:t>(muzeji i </a:t>
            </a:r>
            <a:r>
              <a:rPr lang="hr-HR" sz="2300" dirty="0" smtClean="0">
                <a:latin typeface="Calibri" pitchFamily="34" charset="0"/>
              </a:rPr>
              <a:t>knjižnice, nema arhiva), </a:t>
            </a:r>
            <a:r>
              <a:rPr lang="hr-HR" sz="2300" dirty="0" smtClean="0">
                <a:latin typeface="Calibri" pitchFamily="34" charset="0"/>
              </a:rPr>
              <a:t>akademske ustanove, instituti, udruge, društva, kulturni centri, kulturne ustanove, turističke zajednice, općine, gradovi, </a:t>
            </a:r>
            <a:r>
              <a:rPr lang="hr-HR" sz="2300" dirty="0" err="1" smtClean="0">
                <a:latin typeface="Calibri" pitchFamily="34" charset="0"/>
              </a:rPr>
              <a:t>fotoklubovi</a:t>
            </a:r>
            <a:r>
              <a:rPr lang="hr-HR" sz="2300" dirty="0" smtClean="0">
                <a:latin typeface="Calibri" pitchFamily="34" charset="0"/>
              </a:rPr>
              <a:t>, otvorena učilišta, crkvene institucije, </a:t>
            </a:r>
            <a:r>
              <a:rPr lang="hr-HR" sz="2300" dirty="0" smtClean="0">
                <a:latin typeface="Calibri" pitchFamily="34" charset="0"/>
              </a:rPr>
              <a:t>pojedinci </a:t>
            </a:r>
            <a:r>
              <a:rPr lang="hr-HR" sz="2300" dirty="0" smtClean="0">
                <a:latin typeface="Calibri" pitchFamily="34" charset="0"/>
              </a:rPr>
              <a:t>i </a:t>
            </a:r>
            <a:r>
              <a:rPr lang="hr-HR" sz="2300" dirty="0" err="1" smtClean="0">
                <a:latin typeface="Calibri" pitchFamily="34" charset="0"/>
              </a:rPr>
              <a:t>sl</a:t>
            </a:r>
            <a:r>
              <a:rPr lang="hr-HR" sz="2300" dirty="0" smtClean="0">
                <a:latin typeface="Calibri" pitchFamily="34" charset="0"/>
              </a:rPr>
              <a:t>.</a:t>
            </a:r>
            <a:endParaRPr lang="en-US" sz="2300" dirty="0" smtClean="0">
              <a:latin typeface="Calibri" pitchFamily="34" charset="0"/>
            </a:endParaRPr>
          </a:p>
          <a:p>
            <a:r>
              <a:rPr lang="hr-HR" sz="2300" dirty="0" smtClean="0">
                <a:latin typeface="Calibri" pitchFamily="34" charset="0"/>
              </a:rPr>
              <a:t>nakladnička </a:t>
            </a:r>
            <a:r>
              <a:rPr lang="hr-HR" sz="2300" dirty="0" smtClean="0">
                <a:latin typeface="Calibri" pitchFamily="34" charset="0"/>
              </a:rPr>
              <a:t>djelatnost AKM ustanova usmjerena je </a:t>
            </a:r>
            <a:r>
              <a:rPr lang="hr-HR" sz="2300" dirty="0" smtClean="0">
                <a:latin typeface="Calibri" pitchFamily="34" charset="0"/>
              </a:rPr>
              <a:t>na </a:t>
            </a:r>
            <a:r>
              <a:rPr lang="hr-HR" sz="2300" b="1" dirty="0" smtClean="0">
                <a:latin typeface="Calibri" pitchFamily="34" charset="0"/>
              </a:rPr>
              <a:t>likovne monografije, kataloge, reprinte i znanstvene </a:t>
            </a:r>
            <a:r>
              <a:rPr lang="hr-HR" sz="2300" b="1" dirty="0" smtClean="0">
                <a:latin typeface="Calibri" pitchFamily="34" charset="0"/>
              </a:rPr>
              <a:t>monografije</a:t>
            </a:r>
            <a:endParaRPr lang="en-US" sz="2300" b="1" dirty="0">
              <a:latin typeface="Calibri" pitchFamily="34" charset="0"/>
            </a:endParaRPr>
          </a:p>
        </p:txBody>
      </p:sp>
      <p:sp>
        <p:nvSpPr>
          <p:cNvPr id="4" name="Rounded Rectangle 3"/>
          <p:cNvSpPr/>
          <p:nvPr/>
        </p:nvSpPr>
        <p:spPr>
          <a:xfrm>
            <a:off x="500066" y="928670"/>
            <a:ext cx="7858148"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en-US" sz="2200" b="1" cap="all" dirty="0" err="1" smtClean="0">
                <a:solidFill>
                  <a:schemeClr val="tx1"/>
                </a:solidFill>
                <a:latin typeface="Calibri" pitchFamily="34" charset="0"/>
              </a:rPr>
              <a:t>Likovna</a:t>
            </a:r>
            <a:r>
              <a:rPr lang="en-US" sz="2200" b="1" cap="all" dirty="0" smtClean="0">
                <a:solidFill>
                  <a:schemeClr val="tx1"/>
                </a:solidFill>
                <a:latin typeface="Calibri" pitchFamily="34" charset="0"/>
              </a:rPr>
              <a:t> </a:t>
            </a:r>
            <a:r>
              <a:rPr lang="en-US" sz="2200" b="1" cap="all" dirty="0" err="1" smtClean="0">
                <a:solidFill>
                  <a:schemeClr val="tx1"/>
                </a:solidFill>
                <a:latin typeface="Calibri" pitchFamily="34" charset="0"/>
              </a:rPr>
              <a:t>umjetnost</a:t>
            </a:r>
            <a:r>
              <a:rPr lang="en-US" sz="2200" b="1" cap="all" dirty="0" smtClean="0">
                <a:solidFill>
                  <a:schemeClr val="tx1"/>
                </a:solidFill>
                <a:latin typeface="Calibri" pitchFamily="34" charset="0"/>
              </a:rPr>
              <a:t> </a:t>
            </a:r>
            <a:r>
              <a:rPr lang="hr-HR" sz="2200" b="1" cap="all" dirty="0" smtClean="0">
                <a:solidFill>
                  <a:schemeClr val="tx1"/>
                </a:solidFill>
                <a:latin typeface="Calibri" pitchFamily="34" charset="0"/>
              </a:rPr>
              <a:t>… </a:t>
            </a:r>
            <a:r>
              <a:rPr lang="hr-HR" sz="2200" b="1" dirty="0" smtClean="0">
                <a:solidFill>
                  <a:schemeClr val="tx1"/>
                </a:solidFill>
                <a:latin typeface="Calibri" pitchFamily="34" charset="0"/>
              </a:rPr>
              <a:t>: ANALIZA</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4314" y="1000108"/>
            <a:ext cx="7715272"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PROGRAMSKA DJELATNOST: KNJIŽNIČNA DJELATNOST</a:t>
            </a:r>
            <a:endParaRPr lang="en-US" sz="2200" b="1" dirty="0">
              <a:solidFill>
                <a:schemeClr val="tx1"/>
              </a:solidFill>
              <a:latin typeface="Calibri" pitchFamily="34" charset="0"/>
            </a:endParaRPr>
          </a:p>
        </p:txBody>
      </p:sp>
      <p:pic>
        <p:nvPicPr>
          <p:cNvPr id="7" name="Content Placeholder 6" descr="potpora knjiznicna.jpg"/>
          <p:cNvPicPr>
            <a:picLocks noGrp="1" noChangeAspect="1"/>
          </p:cNvPicPr>
          <p:nvPr>
            <p:ph idx="1"/>
          </p:nvPr>
        </p:nvPicPr>
        <p:blipFill>
          <a:blip r:embed="rId2"/>
          <a:stretch>
            <a:fillRect/>
          </a:stretch>
        </p:blipFill>
        <p:spPr>
          <a:xfrm>
            <a:off x="214282" y="1785926"/>
            <a:ext cx="8268798" cy="389892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643050"/>
            <a:ext cx="8286808" cy="5072098"/>
          </a:xfrm>
          <a:ln w="6350">
            <a:solidFill>
              <a:srgbClr val="FFC000"/>
            </a:solidFill>
          </a:ln>
        </p:spPr>
        <p:txBody>
          <a:bodyPr/>
          <a:lstStyle/>
          <a:p>
            <a:pPr>
              <a:spcBef>
                <a:spcPts val="0"/>
              </a:spcBef>
            </a:pPr>
            <a:r>
              <a:rPr lang="hr-HR" sz="2300" dirty="0" smtClean="0">
                <a:latin typeface="Calibri" pitchFamily="34" charset="0"/>
              </a:rPr>
              <a:t>2006., 2007., 2008., i 2009</a:t>
            </a:r>
            <a:r>
              <a:rPr lang="hr-HR" sz="2300" dirty="0" smtClean="0">
                <a:latin typeface="Calibri" pitchFamily="34" charset="0"/>
              </a:rPr>
              <a:t>. </a:t>
            </a:r>
            <a:r>
              <a:rPr lang="hr-HR" sz="2300" dirty="0" smtClean="0">
                <a:latin typeface="Calibri" pitchFamily="34" charset="0"/>
              </a:rPr>
              <a:t>financiran je program Nabava </a:t>
            </a:r>
            <a:r>
              <a:rPr lang="hr-HR" sz="2300" dirty="0" smtClean="0">
                <a:latin typeface="Calibri" pitchFamily="34" charset="0"/>
              </a:rPr>
              <a:t>knjižne i </a:t>
            </a:r>
            <a:r>
              <a:rPr lang="hr-HR" sz="2300" dirty="0" err="1" smtClean="0">
                <a:latin typeface="Calibri" pitchFamily="34" charset="0"/>
              </a:rPr>
              <a:t>neknjižne</a:t>
            </a:r>
            <a:r>
              <a:rPr lang="hr-HR" sz="2300" dirty="0" smtClean="0">
                <a:latin typeface="Calibri" pitchFamily="34" charset="0"/>
              </a:rPr>
              <a:t> </a:t>
            </a:r>
            <a:r>
              <a:rPr lang="hr-HR" sz="2300" dirty="0" smtClean="0">
                <a:latin typeface="Calibri" pitchFamily="34" charset="0"/>
              </a:rPr>
              <a:t>građe; od </a:t>
            </a:r>
            <a:r>
              <a:rPr lang="hr-HR" sz="2300" dirty="0" smtClean="0">
                <a:latin typeface="Calibri" pitchFamily="34" charset="0"/>
              </a:rPr>
              <a:t>2010. tri </a:t>
            </a:r>
            <a:r>
              <a:rPr lang="hr-HR" sz="2300" dirty="0" err="1" smtClean="0">
                <a:latin typeface="Calibri" pitchFamily="34" charset="0"/>
              </a:rPr>
              <a:t>podprogramske</a:t>
            </a:r>
            <a:r>
              <a:rPr lang="hr-HR" sz="2300" dirty="0" smtClean="0">
                <a:latin typeface="Calibri" pitchFamily="34" charset="0"/>
              </a:rPr>
              <a:t> djelatnosti: Nabava knjižne i </a:t>
            </a:r>
            <a:r>
              <a:rPr lang="hr-HR" sz="2300" dirty="0" err="1" smtClean="0">
                <a:latin typeface="Calibri" pitchFamily="34" charset="0"/>
              </a:rPr>
              <a:t>neknjižne</a:t>
            </a:r>
            <a:r>
              <a:rPr lang="hr-HR" sz="2300" dirty="0" smtClean="0">
                <a:latin typeface="Calibri" pitchFamily="34" charset="0"/>
              </a:rPr>
              <a:t> građe, Akcije i </a:t>
            </a:r>
            <a:r>
              <a:rPr lang="hr-HR" sz="2300" dirty="0" smtClean="0">
                <a:latin typeface="Calibri" pitchFamily="34" charset="0"/>
              </a:rPr>
              <a:t>manifestacije </a:t>
            </a:r>
            <a:r>
              <a:rPr lang="hr-HR" sz="2300" dirty="0" smtClean="0">
                <a:latin typeface="Calibri" pitchFamily="34" charset="0"/>
              </a:rPr>
              <a:t>i Razvojni </a:t>
            </a:r>
            <a:r>
              <a:rPr lang="hr-HR" sz="2300" dirty="0" smtClean="0">
                <a:latin typeface="Calibri" pitchFamily="34" charset="0"/>
              </a:rPr>
              <a:t>programi; 2011</a:t>
            </a:r>
            <a:r>
              <a:rPr lang="hr-HR" sz="2300" dirty="0" smtClean="0">
                <a:latin typeface="Calibri" pitchFamily="34" charset="0"/>
              </a:rPr>
              <a:t>. </a:t>
            </a:r>
            <a:r>
              <a:rPr lang="hr-HR" sz="2300" dirty="0" smtClean="0">
                <a:latin typeface="Calibri" pitchFamily="34" charset="0"/>
              </a:rPr>
              <a:t>uvedena je četvrta </a:t>
            </a:r>
            <a:r>
              <a:rPr lang="hr-HR" sz="2300" dirty="0" err="1" smtClean="0">
                <a:latin typeface="Calibri" pitchFamily="34" charset="0"/>
              </a:rPr>
              <a:t>podprogramska</a:t>
            </a:r>
            <a:r>
              <a:rPr lang="hr-HR" sz="2300" dirty="0" smtClean="0">
                <a:latin typeface="Calibri" pitchFamily="34" charset="0"/>
              </a:rPr>
              <a:t> djelatnost Izložbe u knjižničnoj </a:t>
            </a:r>
            <a:r>
              <a:rPr lang="hr-HR" sz="2300" dirty="0" smtClean="0">
                <a:latin typeface="Calibri" pitchFamily="34" charset="0"/>
              </a:rPr>
              <a:t>djelatnosti</a:t>
            </a:r>
            <a:endParaRPr lang="en-US" sz="2300" dirty="0" smtClean="0">
              <a:latin typeface="Calibri" pitchFamily="34" charset="0"/>
            </a:endParaRPr>
          </a:p>
          <a:p>
            <a:pPr>
              <a:spcBef>
                <a:spcPts val="0"/>
              </a:spcBef>
            </a:pPr>
            <a:r>
              <a:rPr lang="hr-HR" sz="2300" dirty="0" smtClean="0">
                <a:latin typeface="Calibri" pitchFamily="34" charset="0"/>
              </a:rPr>
              <a:t>financira </a:t>
            </a:r>
            <a:r>
              <a:rPr lang="hr-HR" sz="2300" dirty="0" smtClean="0">
                <a:latin typeface="Calibri" pitchFamily="34" charset="0"/>
              </a:rPr>
              <a:t>se gotovo isključivo nabava knjižne i </a:t>
            </a:r>
            <a:r>
              <a:rPr lang="hr-HR" sz="2300" dirty="0" err="1" smtClean="0">
                <a:latin typeface="Calibri" pitchFamily="34" charset="0"/>
              </a:rPr>
              <a:t>neknjižne</a:t>
            </a:r>
            <a:r>
              <a:rPr lang="hr-HR" sz="2300" dirty="0" smtClean="0">
                <a:latin typeface="Calibri" pitchFamily="34" charset="0"/>
              </a:rPr>
              <a:t> građe; izdvajaju se djelatnosti Hrvatskoga knjižničarskog društva (seminari, savjetovanja, okrugli stolovi i </a:t>
            </a:r>
            <a:r>
              <a:rPr lang="hr-HR" sz="2300" dirty="0" err="1" smtClean="0">
                <a:latin typeface="Calibri" pitchFamily="34" charset="0"/>
              </a:rPr>
              <a:t>sl</a:t>
            </a:r>
            <a:r>
              <a:rPr lang="hr-HR" sz="2300" dirty="0" smtClean="0">
                <a:latin typeface="Calibri" pitchFamily="34" charset="0"/>
              </a:rPr>
              <a:t>.), NSK (sredstva za CSSU, digitalizacija građe pohranjene u inozemnim ustanovama), KGZ-a (Mjesec hrvatske knjige</a:t>
            </a:r>
            <a:r>
              <a:rPr lang="hr-HR" sz="2300" dirty="0" smtClean="0">
                <a:latin typeface="Calibri" pitchFamily="34" charset="0"/>
              </a:rPr>
              <a:t>), </a:t>
            </a:r>
            <a:r>
              <a:rPr lang="hr-HR" sz="2300" dirty="0" smtClean="0">
                <a:latin typeface="Calibri" pitchFamily="34" charset="0"/>
              </a:rPr>
              <a:t>HČD-a (čitanje u ranoj dobi); iznimno rijetko financiraju se </a:t>
            </a:r>
            <a:r>
              <a:rPr lang="hr-HR" sz="2300" dirty="0" smtClean="0">
                <a:latin typeface="Calibri" pitchFamily="34" charset="0"/>
              </a:rPr>
              <a:t>manifestacije, savjetovanja, </a:t>
            </a:r>
            <a:r>
              <a:rPr lang="hr-HR" sz="2300" dirty="0" smtClean="0">
                <a:latin typeface="Calibri" pitchFamily="34" charset="0"/>
              </a:rPr>
              <a:t>stručni </a:t>
            </a:r>
            <a:r>
              <a:rPr lang="hr-HR" sz="2300" dirty="0" smtClean="0">
                <a:latin typeface="Calibri" pitchFamily="34" charset="0"/>
              </a:rPr>
              <a:t>skupovi, </a:t>
            </a:r>
            <a:r>
              <a:rPr lang="hr-HR" sz="2300" dirty="0" smtClean="0">
                <a:latin typeface="Calibri" pitchFamily="34" charset="0"/>
              </a:rPr>
              <a:t>nakladnička djelatnost ili izgradnja zavičajne zbirke</a:t>
            </a:r>
            <a:endParaRPr lang="en-US" sz="2300" dirty="0" smtClean="0">
              <a:latin typeface="Calibri" pitchFamily="34" charset="0"/>
            </a:endParaRPr>
          </a:p>
          <a:p>
            <a:pPr>
              <a:spcBef>
                <a:spcPts val="0"/>
              </a:spcBef>
            </a:pPr>
            <a:r>
              <a:rPr lang="hr-HR" sz="2300" dirty="0" smtClean="0">
                <a:latin typeface="Calibri" pitchFamily="34" charset="0"/>
              </a:rPr>
              <a:t>nakladnička </a:t>
            </a:r>
            <a:r>
              <a:rPr lang="hr-HR" sz="2300" dirty="0" smtClean="0">
                <a:latin typeface="Calibri" pitchFamily="34" charset="0"/>
              </a:rPr>
              <a:t>djelatnost usmjerena je na objavljivanje </a:t>
            </a:r>
            <a:r>
              <a:rPr lang="hr-HR" sz="2300" b="1" dirty="0" smtClean="0">
                <a:latin typeface="Calibri" pitchFamily="34" charset="0"/>
              </a:rPr>
              <a:t>prigodnih </a:t>
            </a:r>
            <a:r>
              <a:rPr lang="hr-HR" sz="2300" b="1" dirty="0" err="1" smtClean="0">
                <a:latin typeface="Calibri" pitchFamily="34" charset="0"/>
              </a:rPr>
              <a:t>obljetničkih</a:t>
            </a:r>
            <a:r>
              <a:rPr lang="hr-HR" sz="2300" b="1" dirty="0" smtClean="0">
                <a:latin typeface="Calibri" pitchFamily="34" charset="0"/>
              </a:rPr>
              <a:t> </a:t>
            </a:r>
            <a:r>
              <a:rPr lang="hr-HR" sz="2300" b="1" dirty="0" smtClean="0">
                <a:latin typeface="Calibri" pitchFamily="34" charset="0"/>
              </a:rPr>
              <a:t>monografija</a:t>
            </a:r>
            <a:endParaRPr lang="en-US" sz="2300" b="1" dirty="0">
              <a:latin typeface="Calibri" pitchFamily="34" charset="0"/>
            </a:endParaRPr>
          </a:p>
        </p:txBody>
      </p:sp>
      <p:sp>
        <p:nvSpPr>
          <p:cNvPr id="4" name="Rounded Rectangle 3"/>
          <p:cNvSpPr/>
          <p:nvPr/>
        </p:nvSpPr>
        <p:spPr>
          <a:xfrm>
            <a:off x="500066" y="928670"/>
            <a:ext cx="7858148"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cap="all" dirty="0" smtClean="0">
                <a:solidFill>
                  <a:schemeClr val="tx1"/>
                </a:solidFill>
                <a:latin typeface="Calibri" pitchFamily="34" charset="0"/>
              </a:rPr>
              <a:t>KNJIŽNIČNA DJELATNOST</a:t>
            </a:r>
            <a:r>
              <a:rPr lang="hr-HR" sz="2200" b="1" dirty="0" smtClean="0">
                <a:solidFill>
                  <a:schemeClr val="tx1"/>
                </a:solidFill>
                <a:latin typeface="Calibri" pitchFamily="34" charset="0"/>
              </a:rPr>
              <a:t>: ANALIZA</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4314" y="1214422"/>
            <a:ext cx="7715272"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PROGRAMSKA DJELATNOST: ARHIVSKA DJELATNOST</a:t>
            </a:r>
            <a:endParaRPr lang="en-US" sz="2200" b="1" dirty="0">
              <a:solidFill>
                <a:schemeClr val="tx1"/>
              </a:solidFill>
              <a:latin typeface="Calibri" pitchFamily="34" charset="0"/>
            </a:endParaRPr>
          </a:p>
        </p:txBody>
      </p:sp>
      <p:pic>
        <p:nvPicPr>
          <p:cNvPr id="6" name="Content Placeholder 5" descr="potpora arhivska.jpg"/>
          <p:cNvPicPr>
            <a:picLocks noGrp="1" noChangeAspect="1"/>
          </p:cNvPicPr>
          <p:nvPr>
            <p:ph idx="1"/>
          </p:nvPr>
        </p:nvPicPr>
        <p:blipFill>
          <a:blip r:embed="rId2"/>
          <a:stretch>
            <a:fillRect/>
          </a:stretch>
        </p:blipFill>
        <p:spPr>
          <a:xfrm>
            <a:off x="214282" y="1928802"/>
            <a:ext cx="8153926" cy="247016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736"/>
            <a:ext cx="8572560" cy="5357826"/>
          </a:xfrm>
          <a:ln w="6350">
            <a:solidFill>
              <a:srgbClr val="FFC000"/>
            </a:solidFill>
          </a:ln>
        </p:spPr>
        <p:txBody>
          <a:bodyPr/>
          <a:lstStyle/>
          <a:p>
            <a:pPr>
              <a:spcBef>
                <a:spcPts val="0"/>
              </a:spcBef>
            </a:pPr>
            <a:r>
              <a:rPr lang="hr-HR" sz="1900" dirty="0" smtClean="0">
                <a:latin typeface="Calibri" pitchFamily="34" charset="0"/>
              </a:rPr>
              <a:t>financiraju </a:t>
            </a:r>
            <a:r>
              <a:rPr lang="hr-HR" sz="1900" dirty="0" smtClean="0">
                <a:latin typeface="Calibri" pitchFamily="34" charset="0"/>
              </a:rPr>
              <a:t>se izložbe, nabava opreme i repromaterijala, restauriranje ili konzerviranje građe, </a:t>
            </a:r>
            <a:r>
              <a:rPr lang="hr-HR" sz="1900" dirty="0" err="1" smtClean="0">
                <a:latin typeface="Calibri" pitchFamily="34" charset="0"/>
              </a:rPr>
              <a:t>mikrosnimanje</a:t>
            </a:r>
            <a:r>
              <a:rPr lang="hr-HR" sz="1900" dirty="0" smtClean="0">
                <a:latin typeface="Calibri" pitchFamily="34" charset="0"/>
              </a:rPr>
              <a:t>/mikrofilmiranje ili presnimavanje, digitalizacija građe, otkup ili prikupljanje građe, sređivanje fondova, uvezivanje građe, izrada inventara, sigurnosna zaštita, interventna zaštita, preventivna zaštita, revizija zbirki, manifestacije (Tjedan arhiva), nabava stručne literature, znanstveni skupovi, identifikacija arhivskog gradiva, upravljanje dokumentacijom, preseljenje arhivskog gradiva, istraživanje i evidentiranje građe, stručno usavršavanje djelatnika</a:t>
            </a:r>
            <a:endParaRPr lang="en-US" sz="1900" dirty="0" smtClean="0">
              <a:latin typeface="Calibri" pitchFamily="34" charset="0"/>
            </a:endParaRPr>
          </a:p>
          <a:p>
            <a:pPr>
              <a:spcBef>
                <a:spcPts val="0"/>
              </a:spcBef>
            </a:pPr>
            <a:r>
              <a:rPr lang="hr-HR" sz="1900" dirty="0" smtClean="0">
                <a:latin typeface="Calibri" pitchFamily="34" charset="0"/>
              </a:rPr>
              <a:t>nakladnička </a:t>
            </a:r>
            <a:r>
              <a:rPr lang="hr-HR" sz="1900" dirty="0" smtClean="0">
                <a:latin typeface="Calibri" pitchFamily="34" charset="0"/>
              </a:rPr>
              <a:t>djelatnost usmjerena je </a:t>
            </a:r>
            <a:r>
              <a:rPr lang="hr-HR" sz="1900" dirty="0" smtClean="0">
                <a:latin typeface="Calibri" pitchFamily="34" charset="0"/>
              </a:rPr>
              <a:t>na </a:t>
            </a:r>
            <a:r>
              <a:rPr lang="hr-HR" sz="1900" b="1" dirty="0" smtClean="0">
                <a:latin typeface="Calibri" pitchFamily="34" charset="0"/>
              </a:rPr>
              <a:t>izdavanje arhivskog gradiva, objavljivanje inventara, </a:t>
            </a:r>
            <a:r>
              <a:rPr lang="hr-HR" sz="1900" b="1" dirty="0" smtClean="0">
                <a:latin typeface="Calibri" pitchFamily="34" charset="0"/>
              </a:rPr>
              <a:t>znanstvene </a:t>
            </a:r>
            <a:r>
              <a:rPr lang="hr-HR" sz="1900" b="1" dirty="0" smtClean="0">
                <a:latin typeface="Calibri" pitchFamily="34" charset="0"/>
              </a:rPr>
              <a:t>i </a:t>
            </a:r>
            <a:r>
              <a:rPr lang="hr-HR" sz="1900" b="1" dirty="0" smtClean="0">
                <a:latin typeface="Calibri" pitchFamily="34" charset="0"/>
              </a:rPr>
              <a:t>stručne časopise, monografije </a:t>
            </a:r>
            <a:r>
              <a:rPr lang="hr-HR" sz="1900" b="1" dirty="0" smtClean="0">
                <a:latin typeface="Calibri" pitchFamily="34" charset="0"/>
              </a:rPr>
              <a:t>s temama iz kulturne baštine, </a:t>
            </a:r>
            <a:r>
              <a:rPr lang="hr-HR" sz="1900" b="1" dirty="0" smtClean="0">
                <a:latin typeface="Calibri" pitchFamily="34" charset="0"/>
              </a:rPr>
              <a:t>reprinte, monografije </a:t>
            </a:r>
            <a:r>
              <a:rPr lang="hr-HR" sz="1900" b="1" dirty="0" smtClean="0">
                <a:latin typeface="Calibri" pitchFamily="34" charset="0"/>
              </a:rPr>
              <a:t>o uglednim arhivarima, izdavanje </a:t>
            </a:r>
            <a:r>
              <a:rPr lang="hr-HR" sz="1900" b="1" dirty="0" smtClean="0">
                <a:latin typeface="Calibri" pitchFamily="34" charset="0"/>
              </a:rPr>
              <a:t>korespondencija, prijevode </a:t>
            </a:r>
            <a:r>
              <a:rPr lang="hr-HR" sz="1900" b="1" dirty="0" smtClean="0">
                <a:latin typeface="Calibri" pitchFamily="34" charset="0"/>
              </a:rPr>
              <a:t>djela važnih za hrvatsku povijest (</a:t>
            </a:r>
            <a:r>
              <a:rPr lang="hr-HR" sz="1900" b="1" i="1" dirty="0" smtClean="0">
                <a:latin typeface="Calibri" pitchFamily="34" charset="0"/>
              </a:rPr>
              <a:t>Povijest institucija Ugarskog </a:t>
            </a:r>
            <a:r>
              <a:rPr lang="hr-HR" sz="1900" b="1" i="1" dirty="0" smtClean="0">
                <a:latin typeface="Calibri" pitchFamily="34" charset="0"/>
              </a:rPr>
              <a:t>kraljevstva</a:t>
            </a:r>
            <a:r>
              <a:rPr lang="hr-HR" sz="1900" b="1" dirty="0" smtClean="0"/>
              <a:t>,</a:t>
            </a:r>
            <a:r>
              <a:rPr lang="hr-HR" sz="1900" b="1" dirty="0" smtClean="0">
                <a:latin typeface="Calibri" pitchFamily="34" charset="0"/>
              </a:rPr>
              <a:t> </a:t>
            </a:r>
            <a:r>
              <a:rPr lang="hr-HR" sz="1900" b="1" i="1" dirty="0" smtClean="0">
                <a:latin typeface="Calibri" pitchFamily="34" charset="0"/>
              </a:rPr>
              <a:t>Statut grada Dubrovnika</a:t>
            </a:r>
            <a:r>
              <a:rPr lang="hr-HR" sz="1900" b="1" dirty="0" smtClean="0"/>
              <a:t>),</a:t>
            </a:r>
            <a:r>
              <a:rPr lang="hr-HR" sz="1900" b="1" dirty="0" smtClean="0">
                <a:latin typeface="Calibri" pitchFamily="34" charset="0"/>
              </a:rPr>
              <a:t> vodiče </a:t>
            </a:r>
            <a:r>
              <a:rPr lang="hr-HR" sz="1900" b="1" dirty="0" smtClean="0">
                <a:latin typeface="Calibri" pitchFamily="34" charset="0"/>
              </a:rPr>
              <a:t>za rad s programskim paketima (</a:t>
            </a:r>
            <a:r>
              <a:rPr lang="hr-HR" sz="1900" b="1" dirty="0" err="1" smtClean="0">
                <a:latin typeface="Calibri" pitchFamily="34" charset="0"/>
              </a:rPr>
              <a:t>ARHiNET</a:t>
            </a:r>
            <a:r>
              <a:rPr lang="hr-HR" sz="1900" b="1" dirty="0" smtClean="0">
                <a:latin typeface="Calibri" pitchFamily="34" charset="0"/>
              </a:rPr>
              <a:t>), </a:t>
            </a:r>
            <a:r>
              <a:rPr lang="hr-HR" sz="1900" b="1" dirty="0" smtClean="0">
                <a:latin typeface="Calibri" pitchFamily="34" charset="0"/>
              </a:rPr>
              <a:t>zbornike </a:t>
            </a:r>
            <a:r>
              <a:rPr lang="hr-HR" sz="1900" b="1" dirty="0" smtClean="0">
                <a:latin typeface="Calibri" pitchFamily="34" charset="0"/>
              </a:rPr>
              <a:t>radova sa stručnih </a:t>
            </a:r>
            <a:r>
              <a:rPr lang="hr-HR" sz="1900" b="1" dirty="0" smtClean="0">
                <a:latin typeface="Calibri" pitchFamily="34" charset="0"/>
              </a:rPr>
              <a:t>skupova, </a:t>
            </a:r>
            <a:r>
              <a:rPr lang="hr-HR" sz="1900" b="1" dirty="0" err="1" smtClean="0">
                <a:latin typeface="Calibri" pitchFamily="34" charset="0"/>
              </a:rPr>
              <a:t>deplijane</a:t>
            </a:r>
            <a:r>
              <a:rPr lang="hr-HR" sz="1900" b="1" dirty="0" smtClean="0">
                <a:latin typeface="Calibri" pitchFamily="34" charset="0"/>
              </a:rPr>
              <a:t> </a:t>
            </a:r>
            <a:r>
              <a:rPr lang="hr-HR" sz="1900" dirty="0" smtClean="0">
                <a:latin typeface="Calibri" pitchFamily="34" charset="0"/>
              </a:rPr>
              <a:t>i </a:t>
            </a:r>
            <a:r>
              <a:rPr lang="hr-HR" sz="1900" dirty="0" err="1" smtClean="0">
                <a:latin typeface="Calibri" pitchFamily="34" charset="0"/>
              </a:rPr>
              <a:t>sl</a:t>
            </a:r>
            <a:r>
              <a:rPr lang="hr-HR" sz="1900" dirty="0" smtClean="0">
                <a:latin typeface="Calibri" pitchFamily="34" charset="0"/>
              </a:rPr>
              <a:t>.</a:t>
            </a:r>
            <a:endParaRPr lang="en-US" sz="1900" dirty="0" smtClean="0">
              <a:latin typeface="Calibri" pitchFamily="34" charset="0"/>
            </a:endParaRPr>
          </a:p>
          <a:p>
            <a:pPr>
              <a:spcBef>
                <a:spcPts val="0"/>
              </a:spcBef>
            </a:pPr>
            <a:r>
              <a:rPr lang="hr-HR" sz="1900" dirty="0" smtClean="0">
                <a:latin typeface="Calibri" pitchFamily="34" charset="0"/>
              </a:rPr>
              <a:t>katkad se sredstva </a:t>
            </a:r>
            <a:r>
              <a:rPr lang="hr-HR" sz="1900" dirty="0" smtClean="0">
                <a:latin typeface="Calibri" pitchFamily="34" charset="0"/>
              </a:rPr>
              <a:t>dodjeljuju za program općenito nazvan izdavačka djelatnost ili objavljivanje časopisa, bez </a:t>
            </a:r>
            <a:r>
              <a:rPr lang="hr-HR" sz="1900" dirty="0" smtClean="0">
                <a:latin typeface="Calibri" pitchFamily="34" charset="0"/>
              </a:rPr>
              <a:t>detaljnije specifikacije</a:t>
            </a:r>
            <a:endParaRPr lang="en-US" sz="1900" dirty="0">
              <a:latin typeface="Calibri" pitchFamily="34" charset="0"/>
            </a:endParaRPr>
          </a:p>
        </p:txBody>
      </p:sp>
      <p:sp>
        <p:nvSpPr>
          <p:cNvPr id="4" name="Rounded Rectangle 3"/>
          <p:cNvSpPr/>
          <p:nvPr/>
        </p:nvSpPr>
        <p:spPr>
          <a:xfrm>
            <a:off x="500066" y="857232"/>
            <a:ext cx="7858148"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cap="all" dirty="0" smtClean="0">
                <a:solidFill>
                  <a:schemeClr val="tx1"/>
                </a:solidFill>
                <a:latin typeface="Calibri" pitchFamily="34" charset="0"/>
              </a:rPr>
              <a:t>ARHIVSKA DJELATNOST</a:t>
            </a:r>
            <a:r>
              <a:rPr lang="hr-HR" sz="2200" b="1" dirty="0" smtClean="0">
                <a:solidFill>
                  <a:schemeClr val="tx1"/>
                </a:solidFill>
                <a:latin typeface="Calibri" pitchFamily="34" charset="0"/>
              </a:rPr>
              <a:t>: ANALIZA</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4314" y="1142984"/>
            <a:ext cx="8143900"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PROGRAMSKA DJELATNOST: MUZEJSKO-GALERIJSKA DJELATNOST</a:t>
            </a:r>
            <a:endParaRPr lang="en-US" sz="2200" b="1" dirty="0">
              <a:solidFill>
                <a:schemeClr val="tx1"/>
              </a:solidFill>
              <a:latin typeface="Calibri" pitchFamily="34" charset="0"/>
            </a:endParaRPr>
          </a:p>
        </p:txBody>
      </p:sp>
      <p:pic>
        <p:nvPicPr>
          <p:cNvPr id="6" name="Content Placeholder 5" descr="potpora muzejska.jpg"/>
          <p:cNvPicPr>
            <a:picLocks noGrp="1" noChangeAspect="1"/>
          </p:cNvPicPr>
          <p:nvPr>
            <p:ph idx="1"/>
          </p:nvPr>
        </p:nvPicPr>
        <p:blipFill>
          <a:blip r:embed="rId2"/>
          <a:stretch>
            <a:fillRect/>
          </a:stretch>
        </p:blipFill>
        <p:spPr>
          <a:xfrm>
            <a:off x="194908" y="1928802"/>
            <a:ext cx="8384296" cy="318454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71612"/>
            <a:ext cx="8043890" cy="4572032"/>
          </a:xfrm>
          <a:ln w="6350">
            <a:solidFill>
              <a:srgbClr val="FFC000"/>
            </a:solidFill>
          </a:ln>
        </p:spPr>
        <p:txBody>
          <a:bodyPr/>
          <a:lstStyle/>
          <a:p>
            <a:pPr>
              <a:spcBef>
                <a:spcPts val="0"/>
              </a:spcBef>
            </a:pPr>
            <a:r>
              <a:rPr lang="hr-HR" dirty="0" smtClean="0">
                <a:latin typeface="Calibri" pitchFamily="34" charset="0"/>
              </a:rPr>
              <a:t>nije </a:t>
            </a:r>
            <a:r>
              <a:rPr lang="hr-HR" dirty="0" smtClean="0">
                <a:latin typeface="Calibri" pitchFamily="34" charset="0"/>
              </a:rPr>
              <a:t>monolitna djelatnost i </a:t>
            </a:r>
            <a:r>
              <a:rPr lang="hr-HR" dirty="0" smtClean="0">
                <a:latin typeface="Calibri" pitchFamily="34" charset="0"/>
              </a:rPr>
              <a:t>može se shvatiti </a:t>
            </a:r>
            <a:r>
              <a:rPr lang="hr-HR" dirty="0" smtClean="0">
                <a:latin typeface="Calibri" pitchFamily="34" charset="0"/>
              </a:rPr>
              <a:t>samo uvažavajući kompleksne okolnosti proizvodnje knjige u zadanom </a:t>
            </a:r>
            <a:r>
              <a:rPr lang="hr-HR" dirty="0" smtClean="0">
                <a:latin typeface="Calibri" pitchFamily="34" charset="0"/>
              </a:rPr>
              <a:t>kontekstu</a:t>
            </a:r>
            <a:endParaRPr lang="en-US" dirty="0" smtClean="0">
              <a:latin typeface="Calibri" pitchFamily="34" charset="0"/>
            </a:endParaRPr>
          </a:p>
          <a:p>
            <a:pPr>
              <a:spcBef>
                <a:spcPts val="0"/>
              </a:spcBef>
            </a:pPr>
            <a:r>
              <a:rPr lang="hr-HR" dirty="0" smtClean="0">
                <a:latin typeface="Calibri" pitchFamily="34" charset="0"/>
              </a:rPr>
              <a:t>djelatnost </a:t>
            </a:r>
            <a:r>
              <a:rPr lang="hr-HR" dirty="0" smtClean="0">
                <a:latin typeface="Calibri" pitchFamily="34" charset="0"/>
              </a:rPr>
              <a:t>stvaranja, stjecanja, uređivanja i diseminacije sadržaja i diskursa</a:t>
            </a:r>
            <a:endParaRPr lang="en-US" dirty="0" smtClean="0">
              <a:latin typeface="Calibri" pitchFamily="34" charset="0"/>
            </a:endParaRPr>
          </a:p>
          <a:p>
            <a:pPr>
              <a:spcBef>
                <a:spcPts val="0"/>
              </a:spcBef>
            </a:pPr>
            <a:r>
              <a:rPr lang="hr-HR" dirty="0" smtClean="0">
                <a:latin typeface="Calibri" pitchFamily="34" charset="0"/>
              </a:rPr>
              <a:t>proces </a:t>
            </a:r>
            <a:r>
              <a:rPr lang="hr-HR" dirty="0" smtClean="0">
                <a:latin typeface="Calibri" pitchFamily="34" charset="0"/>
              </a:rPr>
              <a:t>dodavanja vrijednosti na dvije razine: na razini društva u cijelosti i na razini </a:t>
            </a:r>
            <a:r>
              <a:rPr lang="hr-HR" dirty="0" smtClean="0">
                <a:latin typeface="Calibri" pitchFamily="34" charset="0"/>
              </a:rPr>
              <a:t>dodavanja vrijednosti </a:t>
            </a:r>
            <a:r>
              <a:rPr lang="hr-HR" dirty="0" smtClean="0">
                <a:latin typeface="Calibri" pitchFamily="34" charset="0"/>
              </a:rPr>
              <a:t>autorskom rukopisu</a:t>
            </a:r>
            <a:endParaRPr lang="en-US" dirty="0" smtClean="0">
              <a:latin typeface="Calibri" pitchFamily="34" charset="0"/>
            </a:endParaRPr>
          </a:p>
          <a:p>
            <a:pPr>
              <a:spcBef>
                <a:spcPts val="0"/>
              </a:spcBef>
            </a:pPr>
            <a:r>
              <a:rPr lang="hr-HR" dirty="0" smtClean="0">
                <a:latin typeface="Calibri" pitchFamily="34" charset="0"/>
              </a:rPr>
              <a:t>odgovornost osoba uključenih </a:t>
            </a:r>
            <a:r>
              <a:rPr lang="hr-HR" dirty="0" smtClean="0">
                <a:latin typeface="Calibri" pitchFamily="34" charset="0"/>
              </a:rPr>
              <a:t>u nakladničke procese </a:t>
            </a:r>
            <a:r>
              <a:rPr lang="hr-HR" dirty="0" smtClean="0">
                <a:latin typeface="Calibri" pitchFamily="34" charset="0"/>
              </a:rPr>
              <a:t>prema </a:t>
            </a:r>
            <a:r>
              <a:rPr lang="hr-HR" dirty="0" smtClean="0">
                <a:latin typeface="Calibri" pitchFamily="34" charset="0"/>
              </a:rPr>
              <a:t>društvu u kojemu djeluju i prema osiguranju mehanizama koji </a:t>
            </a:r>
            <a:r>
              <a:rPr lang="hr-HR" dirty="0" smtClean="0">
                <a:latin typeface="Calibri" pitchFamily="34" charset="0"/>
              </a:rPr>
              <a:t>jamče </a:t>
            </a:r>
            <a:r>
              <a:rPr lang="hr-HR" dirty="0" smtClean="0">
                <a:latin typeface="Calibri" pitchFamily="34" charset="0"/>
              </a:rPr>
              <a:t>pristup idejama, znanjima i </a:t>
            </a:r>
            <a:r>
              <a:rPr lang="hr-HR" dirty="0" smtClean="0">
                <a:latin typeface="Calibri" pitchFamily="34" charset="0"/>
              </a:rPr>
              <a:t>informacijama</a:t>
            </a:r>
          </a:p>
          <a:p>
            <a:pPr>
              <a:spcBef>
                <a:spcPts val="0"/>
              </a:spcBef>
              <a:buNone/>
            </a:pPr>
            <a:r>
              <a:rPr lang="hr-HR" b="1" dirty="0" smtClean="0">
                <a:solidFill>
                  <a:srgbClr val="E68900"/>
                </a:solidFill>
                <a:latin typeface="Calibri" pitchFamily="34" charset="0"/>
              </a:rPr>
              <a:t>=	ekonomska i kulturološka dimenzija nakladništva</a:t>
            </a:r>
            <a:endParaRPr lang="en-US" b="1" dirty="0">
              <a:solidFill>
                <a:srgbClr val="E68900"/>
              </a:solidFill>
              <a:latin typeface="Calibri" pitchFamily="34" charset="0"/>
            </a:endParaRPr>
          </a:p>
        </p:txBody>
      </p:sp>
      <p:sp>
        <p:nvSpPr>
          <p:cNvPr id="5" name="Rounded Rectangle 4"/>
          <p:cNvSpPr/>
          <p:nvPr/>
        </p:nvSpPr>
        <p:spPr>
          <a:xfrm>
            <a:off x="500066" y="928670"/>
            <a:ext cx="7858148"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NAKLADNIŠTVO</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736"/>
            <a:ext cx="8429684" cy="4697427"/>
          </a:xfrm>
          <a:ln w="6350">
            <a:solidFill>
              <a:srgbClr val="FFC000"/>
            </a:solidFill>
          </a:ln>
        </p:spPr>
        <p:txBody>
          <a:bodyPr/>
          <a:lstStyle/>
          <a:p>
            <a:pPr>
              <a:spcBef>
                <a:spcPts val="0"/>
              </a:spcBef>
            </a:pPr>
            <a:r>
              <a:rPr lang="hr-HR" sz="2000" dirty="0" smtClean="0">
                <a:latin typeface="Calibri" pitchFamily="34" charset="0"/>
              </a:rPr>
              <a:t>financiraju </a:t>
            </a:r>
            <a:r>
              <a:rPr lang="hr-HR" sz="2000" dirty="0" smtClean="0">
                <a:latin typeface="Calibri" pitchFamily="34" charset="0"/>
              </a:rPr>
              <a:t>se izložbe, pripremni radovi na organizaciji izložbi, arheološka istraživanja, terenska istraživanja, snimanje terena, </a:t>
            </a:r>
            <a:r>
              <a:rPr lang="hr-HR" sz="2000" dirty="0" smtClean="0">
                <a:latin typeface="Calibri" pitchFamily="34" charset="0"/>
              </a:rPr>
              <a:t>konzervatorski i restauratorski </a:t>
            </a:r>
            <a:r>
              <a:rPr lang="hr-HR" sz="2000" dirty="0" smtClean="0">
                <a:latin typeface="Calibri" pitchFamily="34" charset="0"/>
              </a:rPr>
              <a:t>radovi, dokumentiranje građe, otkup građe, nabava opreme i repromaterijala, zaštita građe, muzejske </a:t>
            </a:r>
            <a:r>
              <a:rPr lang="hr-HR" sz="2000" dirty="0" smtClean="0">
                <a:latin typeface="Calibri" pitchFamily="34" charset="0"/>
              </a:rPr>
              <a:t>radionice</a:t>
            </a:r>
            <a:r>
              <a:rPr lang="hr-HR" sz="2000" dirty="0" smtClean="0">
                <a:latin typeface="Calibri" pitchFamily="34" charset="0"/>
              </a:rPr>
              <a:t>, katalogizacija, nabava stručne literature, organizacija stručnih skupova, tribina </a:t>
            </a:r>
            <a:r>
              <a:rPr lang="hr-HR" sz="2000" dirty="0" smtClean="0">
                <a:latin typeface="Calibri" pitchFamily="34" charset="0"/>
              </a:rPr>
              <a:t>i </a:t>
            </a:r>
            <a:r>
              <a:rPr lang="hr-HR" sz="2000" dirty="0" smtClean="0">
                <a:latin typeface="Calibri" pitchFamily="34" charset="0"/>
              </a:rPr>
              <a:t>ljetnih škola, izrade replika </a:t>
            </a:r>
            <a:r>
              <a:rPr lang="hr-HR" sz="2000" dirty="0" err="1" smtClean="0">
                <a:latin typeface="Calibri" pitchFamily="34" charset="0"/>
              </a:rPr>
              <a:t>baštinskih</a:t>
            </a:r>
            <a:r>
              <a:rPr lang="hr-HR" sz="2000" dirty="0" smtClean="0">
                <a:latin typeface="Calibri" pitchFamily="34" charset="0"/>
              </a:rPr>
              <a:t> objekata (savska vodenica), materijalni troškovi za potrebe </a:t>
            </a:r>
            <a:r>
              <a:rPr lang="hr-HR" sz="2000" dirty="0" err="1" smtClean="0">
                <a:latin typeface="Calibri" pitchFamily="34" charset="0"/>
              </a:rPr>
              <a:t>matičnosti</a:t>
            </a:r>
            <a:r>
              <a:rPr lang="hr-HR" sz="2000" dirty="0" smtClean="0">
                <a:latin typeface="Calibri" pitchFamily="34" charset="0"/>
              </a:rPr>
              <a:t>, izrada digitalnih kataloga, programi sustavne </a:t>
            </a:r>
            <a:r>
              <a:rPr lang="hr-HR" sz="2000" dirty="0" smtClean="0">
                <a:latin typeface="Calibri" pitchFamily="34" charset="0"/>
              </a:rPr>
              <a:t>zaštite i </a:t>
            </a:r>
            <a:r>
              <a:rPr lang="hr-HR" sz="2000" dirty="0" err="1" smtClean="0">
                <a:latin typeface="Calibri" pitchFamily="34" charset="0"/>
              </a:rPr>
              <a:t>sl</a:t>
            </a:r>
            <a:r>
              <a:rPr lang="hr-HR" sz="2000" dirty="0" smtClean="0">
                <a:latin typeface="Calibri" pitchFamily="34" charset="0"/>
              </a:rPr>
              <a:t>.</a:t>
            </a:r>
            <a:endParaRPr lang="en-US" sz="2000" dirty="0" smtClean="0">
              <a:latin typeface="Calibri" pitchFamily="34" charset="0"/>
            </a:endParaRPr>
          </a:p>
          <a:p>
            <a:pPr>
              <a:spcBef>
                <a:spcPts val="0"/>
              </a:spcBef>
            </a:pPr>
            <a:r>
              <a:rPr lang="hr-HR" sz="2000" dirty="0" smtClean="0">
                <a:latin typeface="Calibri" pitchFamily="34" charset="0"/>
              </a:rPr>
              <a:t>nakladnička djelatnost usmjerena je na objavljivanje </a:t>
            </a:r>
            <a:r>
              <a:rPr lang="hr-HR" sz="2000" b="1" dirty="0" smtClean="0">
                <a:latin typeface="Calibri" pitchFamily="34" charset="0"/>
              </a:rPr>
              <a:t>znanstvenih i stručnih časopisa, tematskih monografija, prigodnih </a:t>
            </a:r>
            <a:r>
              <a:rPr lang="hr-HR" sz="2000" b="1" dirty="0" err="1" smtClean="0">
                <a:latin typeface="Calibri" pitchFamily="34" charset="0"/>
              </a:rPr>
              <a:t>obljetničkih</a:t>
            </a:r>
            <a:r>
              <a:rPr lang="hr-HR" sz="2000" b="1" dirty="0" smtClean="0">
                <a:latin typeface="Calibri" pitchFamily="34" charset="0"/>
              </a:rPr>
              <a:t> monografija, kataloga, </a:t>
            </a:r>
            <a:r>
              <a:rPr lang="hr-HR" sz="2000" b="1" dirty="0" err="1" smtClean="0">
                <a:latin typeface="Calibri" pitchFamily="34" charset="0"/>
              </a:rPr>
              <a:t>deplijana</a:t>
            </a:r>
            <a:r>
              <a:rPr lang="hr-HR" sz="2000" b="1" dirty="0" smtClean="0">
                <a:latin typeface="Calibri" pitchFamily="34" charset="0"/>
              </a:rPr>
              <a:t>, vodiča, tiskanje edukativno-promidžbenog materijala, prijevode kataloga na strane jezike i </a:t>
            </a:r>
            <a:r>
              <a:rPr lang="hr-HR" sz="2000" b="1" dirty="0" err="1" smtClean="0">
                <a:latin typeface="Calibri" pitchFamily="34" charset="0"/>
              </a:rPr>
              <a:t>sl</a:t>
            </a:r>
            <a:r>
              <a:rPr lang="hr-HR" sz="2000" b="1" dirty="0" smtClean="0">
                <a:latin typeface="Calibri" pitchFamily="34" charset="0"/>
              </a:rPr>
              <a:t>.</a:t>
            </a:r>
            <a:endParaRPr lang="en-US" sz="2000" b="1" dirty="0" smtClean="0">
              <a:latin typeface="Calibri" pitchFamily="34" charset="0"/>
            </a:endParaRPr>
          </a:p>
          <a:p>
            <a:pPr>
              <a:spcBef>
                <a:spcPts val="0"/>
              </a:spcBef>
            </a:pPr>
            <a:r>
              <a:rPr lang="hr-HR" sz="2000" dirty="0" smtClean="0">
                <a:latin typeface="Calibri" pitchFamily="34" charset="0"/>
              </a:rPr>
              <a:t>već </a:t>
            </a:r>
            <a:r>
              <a:rPr lang="hr-HR" sz="2000" dirty="0" smtClean="0">
                <a:latin typeface="Calibri" pitchFamily="34" charset="0"/>
              </a:rPr>
              <a:t>2006. pojavljuju se preteče elektroničkog nakladništva (DVD Salona, CD Marin Držić)</a:t>
            </a:r>
            <a:endParaRPr lang="en-US" sz="2000" dirty="0" smtClean="0">
              <a:latin typeface="Calibri" pitchFamily="34" charset="0"/>
            </a:endParaRPr>
          </a:p>
          <a:p>
            <a:pPr>
              <a:spcBef>
                <a:spcPts val="0"/>
              </a:spcBef>
            </a:pPr>
            <a:r>
              <a:rPr lang="hr-HR" sz="2000" dirty="0" smtClean="0">
                <a:latin typeface="Calibri" pitchFamily="34" charset="0"/>
              </a:rPr>
              <a:t>katkad se sredstva </a:t>
            </a:r>
            <a:r>
              <a:rPr lang="hr-HR" sz="2000" dirty="0" smtClean="0">
                <a:latin typeface="Calibri" pitchFamily="34" charset="0"/>
              </a:rPr>
              <a:t>dodjeljuju za program općenito nazvan nakladništvo, bez </a:t>
            </a:r>
            <a:r>
              <a:rPr lang="hr-HR" sz="2000" dirty="0" smtClean="0">
                <a:latin typeface="Calibri" pitchFamily="34" charset="0"/>
              </a:rPr>
              <a:t>detaljnije specifikacije</a:t>
            </a:r>
            <a:endParaRPr lang="en-US" sz="2000" dirty="0" smtClean="0">
              <a:latin typeface="Calibri" pitchFamily="34" charset="0"/>
            </a:endParaRPr>
          </a:p>
          <a:p>
            <a:pPr>
              <a:spcBef>
                <a:spcPts val="0"/>
              </a:spcBef>
            </a:pPr>
            <a:endParaRPr lang="en-US" sz="2000" dirty="0">
              <a:latin typeface="Calibri" pitchFamily="34" charset="0"/>
            </a:endParaRPr>
          </a:p>
        </p:txBody>
      </p:sp>
      <p:sp>
        <p:nvSpPr>
          <p:cNvPr id="4" name="Rounded Rectangle 3"/>
          <p:cNvSpPr/>
          <p:nvPr/>
        </p:nvSpPr>
        <p:spPr>
          <a:xfrm>
            <a:off x="500066" y="857232"/>
            <a:ext cx="7858148"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cap="all" dirty="0" smtClean="0">
                <a:solidFill>
                  <a:schemeClr val="tx1"/>
                </a:solidFill>
                <a:latin typeface="Calibri" pitchFamily="34" charset="0"/>
              </a:rPr>
              <a:t>MUZEJSKO-GALERIJSKA DJELATNOST</a:t>
            </a:r>
            <a:r>
              <a:rPr lang="hr-HR" sz="2200" b="1" dirty="0" smtClean="0">
                <a:solidFill>
                  <a:schemeClr val="tx1"/>
                </a:solidFill>
                <a:latin typeface="Calibri" pitchFamily="34" charset="0"/>
              </a:rPr>
              <a:t>: ANALIZA</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blica_za_prezentaciju_pregled.jpg"/>
          <p:cNvPicPr>
            <a:picLocks noGrp="1" noChangeAspect="1"/>
          </p:cNvPicPr>
          <p:nvPr>
            <p:ph idx="1"/>
          </p:nvPr>
        </p:nvPicPr>
        <p:blipFill>
          <a:blip r:embed="rId2"/>
          <a:stretch>
            <a:fillRect/>
          </a:stretch>
        </p:blipFill>
        <p:spPr>
          <a:xfrm>
            <a:off x="318333" y="1714488"/>
            <a:ext cx="8137446" cy="4125934"/>
          </a:xfrm>
          <a:ln w="6350">
            <a:solidFill>
              <a:srgbClr val="FFC000"/>
            </a:solidFill>
          </a:ln>
        </p:spPr>
      </p:pic>
      <p:sp>
        <p:nvSpPr>
          <p:cNvPr id="5" name="Rounded Rectangle 4"/>
          <p:cNvSpPr/>
          <p:nvPr/>
        </p:nvSpPr>
        <p:spPr>
          <a:xfrm>
            <a:off x="357158" y="928670"/>
            <a:ext cx="8072494"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ZBIRNI PODACI</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71612"/>
            <a:ext cx="8115328" cy="4857784"/>
          </a:xfrm>
          <a:ln w="6350">
            <a:solidFill>
              <a:srgbClr val="FFC000"/>
            </a:solidFill>
          </a:ln>
        </p:spPr>
        <p:txBody>
          <a:bodyPr/>
          <a:lstStyle/>
          <a:p>
            <a:r>
              <a:rPr lang="hr-HR" sz="2300" dirty="0" smtClean="0">
                <a:latin typeface="Calibri" pitchFamily="34" charset="0"/>
              </a:rPr>
              <a:t>u programskim djelatnostima </a:t>
            </a:r>
            <a:r>
              <a:rPr lang="hr-HR" sz="2300" dirty="0" smtClean="0">
                <a:latin typeface="Calibri" pitchFamily="34" charset="0"/>
              </a:rPr>
              <a:t>za koje apliciraju sve </a:t>
            </a:r>
            <a:r>
              <a:rPr lang="hr-HR" sz="2300" dirty="0" smtClean="0">
                <a:latin typeface="Calibri" pitchFamily="34" charset="0"/>
              </a:rPr>
              <a:t>organizacije, a koje su isključivo namijenjene potpori nakladničke djelatnosti te u programskoj </a:t>
            </a:r>
            <a:r>
              <a:rPr lang="hr-HR" sz="2300" dirty="0" smtClean="0">
                <a:latin typeface="Calibri" pitchFamily="34" charset="0"/>
              </a:rPr>
              <a:t>djelatnosti Likovna, vizualna i audiovizualna </a:t>
            </a:r>
            <a:r>
              <a:rPr lang="hr-HR" sz="2300" dirty="0" smtClean="0">
                <a:latin typeface="Calibri" pitchFamily="34" charset="0"/>
              </a:rPr>
              <a:t>iznimno je malen udio AKM ustanova</a:t>
            </a:r>
            <a:endParaRPr lang="hr-HR" sz="2300" dirty="0" smtClean="0">
              <a:latin typeface="Calibri" pitchFamily="34" charset="0"/>
            </a:endParaRPr>
          </a:p>
          <a:p>
            <a:r>
              <a:rPr lang="hr-HR" sz="2300" dirty="0" smtClean="0">
                <a:latin typeface="Calibri" pitchFamily="34" charset="0"/>
              </a:rPr>
              <a:t>u programskim djelatnostima </a:t>
            </a:r>
            <a:r>
              <a:rPr lang="hr-HR" sz="2300" dirty="0" smtClean="0">
                <a:latin typeface="Calibri" pitchFamily="34" charset="0"/>
              </a:rPr>
              <a:t>za </a:t>
            </a:r>
            <a:r>
              <a:rPr lang="hr-HR" sz="2300" dirty="0" smtClean="0">
                <a:latin typeface="Calibri" pitchFamily="34" charset="0"/>
              </a:rPr>
              <a:t>koje apliciraju AKM </a:t>
            </a:r>
            <a:r>
              <a:rPr lang="hr-HR" sz="2300" dirty="0" smtClean="0">
                <a:latin typeface="Calibri" pitchFamily="34" charset="0"/>
              </a:rPr>
              <a:t>ustanove udio nakladničke djelatnosti ovisi o primarnoj djelatnosti same ustanove</a:t>
            </a:r>
            <a:endParaRPr lang="hr-HR" sz="2300" dirty="0" smtClean="0">
              <a:latin typeface="Calibri" pitchFamily="34" charset="0"/>
            </a:endParaRPr>
          </a:p>
          <a:p>
            <a:r>
              <a:rPr lang="hr-HR" sz="2300" dirty="0" smtClean="0">
                <a:latin typeface="Calibri" pitchFamily="34" charset="0"/>
              </a:rPr>
              <a:t>nakladničku djelatnost arhivskih i muzejsko-galerijskih ustanova nije moguće u cijelosti rekonstruirati temeljem godišnjih izvješća Ministarstva kulture o programskim djelatnostima (moguća je usporedba s drugim izvorima)</a:t>
            </a:r>
            <a:endParaRPr lang="en-US" sz="2300" dirty="0">
              <a:latin typeface="Calibri" pitchFamily="34" charset="0"/>
            </a:endParaRPr>
          </a:p>
        </p:txBody>
      </p:sp>
      <p:sp>
        <p:nvSpPr>
          <p:cNvPr id="5" name="Rounded Rectangle 4"/>
          <p:cNvSpPr/>
          <p:nvPr/>
        </p:nvSpPr>
        <p:spPr>
          <a:xfrm>
            <a:off x="500066" y="928670"/>
            <a:ext cx="7858148"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ANALIZA REZULTATA</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158" y="1500174"/>
            <a:ext cx="8286808" cy="5214974"/>
          </a:xfrm>
          <a:ln w="6350">
            <a:solidFill>
              <a:srgbClr val="FFC000"/>
            </a:solidFill>
          </a:ln>
        </p:spPr>
        <p:txBody>
          <a:bodyPr/>
          <a:lstStyle/>
          <a:p>
            <a:r>
              <a:rPr lang="hr-HR" sz="2200" dirty="0" smtClean="0">
                <a:latin typeface="Calibri" pitchFamily="34" charset="0"/>
              </a:rPr>
              <a:t>nakladništvo nije primarna djelatnost AKM ustanova</a:t>
            </a:r>
          </a:p>
          <a:p>
            <a:pPr lvl="1"/>
            <a:r>
              <a:rPr lang="hr-HR" sz="1800" dirty="0" smtClean="0">
                <a:latin typeface="Calibri" pitchFamily="34" charset="0"/>
              </a:rPr>
              <a:t>izražena je kulturološka nauštrb tržišne dimenzije</a:t>
            </a:r>
          </a:p>
          <a:p>
            <a:pPr lvl="1"/>
            <a:r>
              <a:rPr lang="hr-HR" sz="1800" dirty="0" smtClean="0">
                <a:latin typeface="Calibri" pitchFamily="34" charset="0"/>
              </a:rPr>
              <a:t>pitanje distribucije i prodaje (pretplata, </a:t>
            </a:r>
            <a:r>
              <a:rPr lang="hr-HR" sz="1800" i="1" dirty="0" err="1" smtClean="0">
                <a:latin typeface="Calibri" pitchFamily="34" charset="0"/>
              </a:rPr>
              <a:t>in</a:t>
            </a:r>
            <a:r>
              <a:rPr lang="hr-HR" sz="1800" i="1" dirty="0" smtClean="0">
                <a:latin typeface="Calibri" pitchFamily="34" charset="0"/>
              </a:rPr>
              <a:t> situ </a:t>
            </a:r>
            <a:r>
              <a:rPr lang="hr-HR" sz="1800" dirty="0" smtClean="0">
                <a:latin typeface="Calibri" pitchFamily="34" charset="0"/>
              </a:rPr>
              <a:t>prodaja)</a:t>
            </a:r>
          </a:p>
          <a:p>
            <a:pPr lvl="1"/>
            <a:r>
              <a:rPr lang="hr-HR" sz="1800" dirty="0" smtClean="0">
                <a:latin typeface="Calibri" pitchFamily="34" charset="0"/>
              </a:rPr>
              <a:t>mogućnost povezivanja s komercijalnim nakladnicima</a:t>
            </a:r>
          </a:p>
          <a:p>
            <a:r>
              <a:rPr lang="hr-HR" sz="2200" dirty="0" smtClean="0">
                <a:latin typeface="Calibri" pitchFamily="34" charset="0"/>
              </a:rPr>
              <a:t>nakladnička </a:t>
            </a:r>
            <a:r>
              <a:rPr lang="hr-HR" sz="2200" dirty="0" smtClean="0">
                <a:latin typeface="Calibri" pitchFamily="34" charset="0"/>
              </a:rPr>
              <a:t>djelatnost </a:t>
            </a:r>
            <a:r>
              <a:rPr lang="hr-HR" sz="2200" dirty="0" smtClean="0">
                <a:latin typeface="Calibri" pitchFamily="34" charset="0"/>
              </a:rPr>
              <a:t>u AKM ustanovama je</a:t>
            </a:r>
          </a:p>
          <a:p>
            <a:pPr lvl="1"/>
            <a:r>
              <a:rPr lang="hr-HR" sz="1800" dirty="0" smtClean="0">
                <a:latin typeface="Calibri" pitchFamily="34" charset="0"/>
              </a:rPr>
              <a:t>jedna od djelatnosti (</a:t>
            </a:r>
            <a:r>
              <a:rPr lang="hr-HR" sz="1800" dirty="0" err="1" smtClean="0">
                <a:latin typeface="Calibri" pitchFamily="34" charset="0"/>
              </a:rPr>
              <a:t>npr</a:t>
            </a:r>
            <a:r>
              <a:rPr lang="hr-HR" sz="1800" dirty="0" smtClean="0">
                <a:latin typeface="Calibri" pitchFamily="34" charset="0"/>
              </a:rPr>
              <a:t>. znanstveni i stručni časopisi)</a:t>
            </a:r>
          </a:p>
          <a:p>
            <a:pPr lvl="1"/>
            <a:r>
              <a:rPr lang="hr-HR" sz="1800" dirty="0" smtClean="0">
                <a:latin typeface="Calibri" pitchFamily="34" charset="0"/>
              </a:rPr>
              <a:t>popratna djelatnost (</a:t>
            </a:r>
            <a:r>
              <a:rPr lang="hr-HR" sz="1800" dirty="0" err="1" smtClean="0">
                <a:latin typeface="Calibri" pitchFamily="34" charset="0"/>
              </a:rPr>
              <a:t>npr</a:t>
            </a:r>
            <a:r>
              <a:rPr lang="hr-HR" sz="1800" dirty="0" smtClean="0">
                <a:latin typeface="Calibri" pitchFamily="34" charset="0"/>
              </a:rPr>
              <a:t>. izložbeni katalozi)</a:t>
            </a:r>
          </a:p>
          <a:p>
            <a:pPr lvl="1"/>
            <a:r>
              <a:rPr lang="hr-HR" sz="1800" dirty="0" smtClean="0">
                <a:latin typeface="Calibri" pitchFamily="34" charset="0"/>
              </a:rPr>
              <a:t>sporedna djelatnost (</a:t>
            </a:r>
            <a:r>
              <a:rPr lang="hr-HR" sz="1800" dirty="0" err="1" smtClean="0">
                <a:latin typeface="Calibri" pitchFamily="34" charset="0"/>
              </a:rPr>
              <a:t>npr</a:t>
            </a:r>
            <a:r>
              <a:rPr lang="hr-HR" sz="1800" dirty="0" smtClean="0">
                <a:latin typeface="Calibri" pitchFamily="34" charset="0"/>
              </a:rPr>
              <a:t>. stručne monografije, reprinti) ili </a:t>
            </a:r>
          </a:p>
          <a:p>
            <a:pPr lvl="1"/>
            <a:r>
              <a:rPr lang="hr-HR" sz="1800" dirty="0" smtClean="0">
                <a:latin typeface="Calibri" pitchFamily="34" charset="0"/>
              </a:rPr>
              <a:t>promidžbena djelatnost (</a:t>
            </a:r>
            <a:r>
              <a:rPr lang="hr-HR" sz="1800" dirty="0" err="1" smtClean="0">
                <a:latin typeface="Calibri" pitchFamily="34" charset="0"/>
              </a:rPr>
              <a:t>deplijani</a:t>
            </a:r>
            <a:r>
              <a:rPr lang="hr-HR" sz="1800" dirty="0" smtClean="0">
                <a:latin typeface="Calibri" pitchFamily="34" charset="0"/>
              </a:rPr>
              <a:t>, </a:t>
            </a:r>
            <a:r>
              <a:rPr lang="hr-HR" sz="1800" dirty="0" err="1" smtClean="0">
                <a:latin typeface="Calibri" pitchFamily="34" charset="0"/>
              </a:rPr>
              <a:t>obljetničke</a:t>
            </a:r>
            <a:r>
              <a:rPr lang="hr-HR" sz="1800" dirty="0" smtClean="0">
                <a:latin typeface="Calibri" pitchFamily="34" charset="0"/>
              </a:rPr>
              <a:t> monografije, vodiči kroz zbirke)</a:t>
            </a:r>
          </a:p>
          <a:p>
            <a:r>
              <a:rPr lang="hr-HR" sz="2200" dirty="0" smtClean="0">
                <a:latin typeface="Calibri" pitchFamily="34" charset="0"/>
              </a:rPr>
              <a:t>opseg i sadržaj nakladničke djelatnosti AKM ustanova ovisi o primarnoj djelatnosti ustanove i strukturi radnih mjesta unutar ustanove</a:t>
            </a:r>
          </a:p>
          <a:p>
            <a:r>
              <a:rPr lang="hr-HR" sz="2200" dirty="0" smtClean="0">
                <a:latin typeface="Calibri" pitchFamily="34" charset="0"/>
              </a:rPr>
              <a:t>većina nakladničkih proizvoda AKM ustanova iznimno su zahtjevni i često vrlo skupi projekti (znanstveni časopisi i monografije, katalozi) </a:t>
            </a:r>
            <a:endParaRPr lang="en-US" sz="2200" dirty="0">
              <a:latin typeface="Calibri" pitchFamily="34" charset="0"/>
            </a:endParaRPr>
          </a:p>
        </p:txBody>
      </p:sp>
      <p:sp>
        <p:nvSpPr>
          <p:cNvPr id="5" name="Rounded Rectangle 4"/>
          <p:cNvSpPr/>
          <p:nvPr/>
        </p:nvSpPr>
        <p:spPr>
          <a:xfrm>
            <a:off x="428596" y="857232"/>
            <a:ext cx="8143932"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ZAKLJUČCI</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14282" y="1214446"/>
            <a:ext cx="8429684" cy="5643578"/>
          </a:xfrm>
          <a:ln w="6350">
            <a:solidFill>
              <a:srgbClr val="FFC000"/>
            </a:solidFill>
          </a:ln>
        </p:spPr>
        <p:txBody>
          <a:bodyPr/>
          <a:lstStyle/>
          <a:p>
            <a:pPr>
              <a:lnSpc>
                <a:spcPts val="2200"/>
              </a:lnSpc>
              <a:spcBef>
                <a:spcPts val="0"/>
              </a:spcBef>
            </a:pPr>
            <a:r>
              <a:rPr lang="hr-HR" sz="2000" dirty="0" smtClean="0">
                <a:latin typeface="Calibri" pitchFamily="34" charset="0"/>
              </a:rPr>
              <a:t>u nakladništvu AKM ustanova razvidno </a:t>
            </a:r>
            <a:r>
              <a:rPr lang="hr-HR" sz="2000" dirty="0" smtClean="0">
                <a:latin typeface="Calibri" pitchFamily="34" charset="0"/>
              </a:rPr>
              <a:t>je dodavanje vrijednosti </a:t>
            </a:r>
            <a:r>
              <a:rPr lang="hr-HR" sz="2000" dirty="0" smtClean="0">
                <a:latin typeface="Calibri" pitchFamily="34" charset="0"/>
              </a:rPr>
              <a:t>na pet </a:t>
            </a:r>
            <a:r>
              <a:rPr lang="hr-HR" sz="2000" dirty="0" smtClean="0">
                <a:latin typeface="Calibri" pitchFamily="34" charset="0"/>
              </a:rPr>
              <a:t>društvenih </a:t>
            </a:r>
            <a:r>
              <a:rPr lang="hr-HR" sz="2000" dirty="0" smtClean="0">
                <a:latin typeface="Calibri" pitchFamily="34" charset="0"/>
              </a:rPr>
              <a:t>područja:</a:t>
            </a:r>
            <a:endParaRPr lang="en-US" sz="2000" dirty="0" smtClean="0">
              <a:latin typeface="Calibri" pitchFamily="34" charset="0"/>
            </a:endParaRPr>
          </a:p>
          <a:p>
            <a:pPr lvl="1">
              <a:lnSpc>
                <a:spcPts val="2200"/>
              </a:lnSpc>
              <a:spcBef>
                <a:spcPts val="0"/>
              </a:spcBef>
            </a:pPr>
            <a:r>
              <a:rPr lang="hr-HR" dirty="0" smtClean="0">
                <a:latin typeface="Calibri" pitchFamily="34" charset="0"/>
              </a:rPr>
              <a:t>kulturno </a:t>
            </a:r>
            <a:r>
              <a:rPr lang="hr-HR" dirty="0" smtClean="0">
                <a:latin typeface="Calibri" pitchFamily="34" charset="0"/>
              </a:rPr>
              <a:t>područje</a:t>
            </a:r>
          </a:p>
          <a:p>
            <a:pPr lvl="2">
              <a:lnSpc>
                <a:spcPts val="2200"/>
              </a:lnSpc>
              <a:spcBef>
                <a:spcPts val="0"/>
              </a:spcBef>
            </a:pPr>
            <a:r>
              <a:rPr lang="hr-HR" dirty="0" smtClean="0">
                <a:latin typeface="Calibri" pitchFamily="34" charset="0"/>
              </a:rPr>
              <a:t>objavljenim </a:t>
            </a:r>
            <a:r>
              <a:rPr lang="hr-HR" dirty="0" smtClean="0">
                <a:latin typeface="Calibri" pitchFamily="34" charset="0"/>
              </a:rPr>
              <a:t>se </a:t>
            </a:r>
            <a:r>
              <a:rPr lang="hr-HR" dirty="0" smtClean="0">
                <a:latin typeface="Calibri" pitchFamily="34" charset="0"/>
              </a:rPr>
              <a:t>publikacijama gradi </a:t>
            </a:r>
            <a:r>
              <a:rPr lang="hr-HR" dirty="0" smtClean="0">
                <a:latin typeface="Calibri" pitchFamily="34" charset="0"/>
              </a:rPr>
              <a:t>korpus nacionalne kulture i nacionalni </a:t>
            </a:r>
            <a:r>
              <a:rPr lang="hr-HR" dirty="0" smtClean="0">
                <a:latin typeface="Calibri" pitchFamily="34" charset="0"/>
              </a:rPr>
              <a:t>identitet</a:t>
            </a:r>
          </a:p>
          <a:p>
            <a:pPr lvl="2">
              <a:lnSpc>
                <a:spcPts val="2200"/>
              </a:lnSpc>
              <a:spcBef>
                <a:spcPts val="0"/>
              </a:spcBef>
            </a:pPr>
            <a:r>
              <a:rPr lang="hr-HR" dirty="0" smtClean="0">
                <a:latin typeface="Calibri" pitchFamily="34" charset="0"/>
              </a:rPr>
              <a:t>na </a:t>
            </a:r>
            <a:r>
              <a:rPr lang="hr-HR" dirty="0" smtClean="0">
                <a:latin typeface="Calibri" pitchFamily="34" charset="0"/>
              </a:rPr>
              <a:t>međunarodnoj razini </a:t>
            </a:r>
            <a:r>
              <a:rPr lang="hr-HR" dirty="0" smtClean="0">
                <a:latin typeface="Calibri" pitchFamily="34" charset="0"/>
              </a:rPr>
              <a:t>tiha diplomacija</a:t>
            </a:r>
          </a:p>
          <a:p>
            <a:pPr lvl="2">
              <a:lnSpc>
                <a:spcPts val="2200"/>
              </a:lnSpc>
              <a:spcBef>
                <a:spcPts val="0"/>
              </a:spcBef>
            </a:pPr>
            <a:r>
              <a:rPr lang="hr-HR" dirty="0" smtClean="0">
                <a:latin typeface="Calibri" pitchFamily="34" charset="0"/>
              </a:rPr>
              <a:t>zadovoljavanje kulturnih potreba društva</a:t>
            </a:r>
            <a:endParaRPr lang="en-US" dirty="0" smtClean="0">
              <a:latin typeface="Calibri" pitchFamily="34" charset="0"/>
            </a:endParaRPr>
          </a:p>
          <a:p>
            <a:pPr lvl="1">
              <a:lnSpc>
                <a:spcPts val="2200"/>
              </a:lnSpc>
              <a:spcBef>
                <a:spcPts val="0"/>
              </a:spcBef>
            </a:pPr>
            <a:r>
              <a:rPr lang="hr-HR" dirty="0" smtClean="0">
                <a:latin typeface="Calibri" pitchFamily="34" charset="0"/>
              </a:rPr>
              <a:t>slobodno </a:t>
            </a:r>
            <a:r>
              <a:rPr lang="hr-HR" dirty="0" smtClean="0">
                <a:latin typeface="Calibri" pitchFamily="34" charset="0"/>
              </a:rPr>
              <a:t>vrijeme </a:t>
            </a:r>
            <a:endParaRPr lang="hr-HR" dirty="0" smtClean="0">
              <a:latin typeface="Calibri" pitchFamily="34" charset="0"/>
            </a:endParaRPr>
          </a:p>
          <a:p>
            <a:pPr lvl="2">
              <a:lnSpc>
                <a:spcPts val="2200"/>
              </a:lnSpc>
              <a:spcBef>
                <a:spcPts val="0"/>
              </a:spcBef>
            </a:pPr>
            <a:r>
              <a:rPr lang="hr-HR" dirty="0" smtClean="0">
                <a:latin typeface="Calibri" pitchFamily="34" charset="0"/>
              </a:rPr>
              <a:t>ispunjavanje slobodnog vremena djece </a:t>
            </a:r>
            <a:r>
              <a:rPr lang="hr-HR" dirty="0" smtClean="0">
                <a:latin typeface="Calibri" pitchFamily="34" charset="0"/>
              </a:rPr>
              <a:t>i odraslih </a:t>
            </a:r>
            <a:r>
              <a:rPr lang="hr-HR" dirty="0" smtClean="0">
                <a:latin typeface="Calibri" pitchFamily="34" charset="0"/>
              </a:rPr>
              <a:t>osoba</a:t>
            </a:r>
          </a:p>
          <a:p>
            <a:pPr lvl="1">
              <a:lnSpc>
                <a:spcPts val="2200"/>
              </a:lnSpc>
              <a:spcBef>
                <a:spcPts val="0"/>
              </a:spcBef>
            </a:pPr>
            <a:r>
              <a:rPr lang="hr-HR" dirty="0" smtClean="0">
                <a:latin typeface="Calibri" pitchFamily="34" charset="0"/>
              </a:rPr>
              <a:t>znanstveno područje</a:t>
            </a:r>
          </a:p>
          <a:p>
            <a:pPr lvl="2">
              <a:lnSpc>
                <a:spcPts val="2200"/>
              </a:lnSpc>
              <a:spcBef>
                <a:spcPts val="0"/>
              </a:spcBef>
            </a:pPr>
            <a:r>
              <a:rPr lang="hr-HR" dirty="0" smtClean="0">
                <a:latin typeface="Calibri" pitchFamily="34" charset="0"/>
              </a:rPr>
              <a:t>pristup </a:t>
            </a:r>
            <a:r>
              <a:rPr lang="hr-HR" dirty="0" smtClean="0">
                <a:latin typeface="Calibri" pitchFamily="34" charset="0"/>
              </a:rPr>
              <a:t>znanju i informacijama, </a:t>
            </a:r>
            <a:r>
              <a:rPr lang="hr-HR" dirty="0" smtClean="0">
                <a:latin typeface="Calibri" pitchFamily="34" charset="0"/>
              </a:rPr>
              <a:t>njihova razmjena </a:t>
            </a:r>
            <a:r>
              <a:rPr lang="hr-HR" dirty="0" smtClean="0">
                <a:latin typeface="Calibri" pitchFamily="34" charset="0"/>
              </a:rPr>
              <a:t>i </a:t>
            </a:r>
            <a:r>
              <a:rPr lang="hr-HR" dirty="0" smtClean="0">
                <a:latin typeface="Calibri" pitchFamily="34" charset="0"/>
              </a:rPr>
              <a:t>distribucija</a:t>
            </a:r>
          </a:p>
          <a:p>
            <a:pPr lvl="2">
              <a:lnSpc>
                <a:spcPts val="2200"/>
              </a:lnSpc>
              <a:spcBef>
                <a:spcPts val="0"/>
              </a:spcBef>
            </a:pPr>
            <a:r>
              <a:rPr lang="hr-HR" dirty="0" smtClean="0">
                <a:latin typeface="Calibri" pitchFamily="34" charset="0"/>
              </a:rPr>
              <a:t>uvid u izvornu građu</a:t>
            </a:r>
          </a:p>
          <a:p>
            <a:pPr lvl="1">
              <a:lnSpc>
                <a:spcPts val="2200"/>
              </a:lnSpc>
              <a:spcBef>
                <a:spcPts val="0"/>
              </a:spcBef>
            </a:pPr>
            <a:r>
              <a:rPr lang="hr-HR" dirty="0" smtClean="0">
                <a:latin typeface="Calibri" pitchFamily="34" charset="0"/>
              </a:rPr>
              <a:t>obrazovno područje</a:t>
            </a:r>
          </a:p>
          <a:p>
            <a:pPr lvl="2">
              <a:lnSpc>
                <a:spcPts val="2200"/>
              </a:lnSpc>
              <a:spcBef>
                <a:spcPts val="0"/>
              </a:spcBef>
            </a:pPr>
            <a:r>
              <a:rPr lang="hr-HR" dirty="0" smtClean="0">
                <a:latin typeface="Calibri" pitchFamily="34" charset="0"/>
              </a:rPr>
              <a:t>rad s visokoškolskim, školskim i predškolskim ustanovama</a:t>
            </a:r>
          </a:p>
          <a:p>
            <a:pPr lvl="2">
              <a:lnSpc>
                <a:spcPts val="2200"/>
              </a:lnSpc>
              <a:spcBef>
                <a:spcPts val="0"/>
              </a:spcBef>
            </a:pPr>
            <a:r>
              <a:rPr lang="hr-HR" dirty="0" smtClean="0">
                <a:latin typeface="Calibri" pitchFamily="34" charset="0"/>
              </a:rPr>
              <a:t>socijalizacija djece</a:t>
            </a:r>
          </a:p>
          <a:p>
            <a:pPr lvl="2">
              <a:lnSpc>
                <a:spcPts val="2200"/>
              </a:lnSpc>
              <a:spcBef>
                <a:spcPts val="0"/>
              </a:spcBef>
            </a:pPr>
            <a:r>
              <a:rPr lang="hr-HR" dirty="0" smtClean="0">
                <a:latin typeface="Calibri" pitchFamily="34" charset="0"/>
              </a:rPr>
              <a:t>razvoj vizualne kulture</a:t>
            </a:r>
            <a:endParaRPr lang="en-US" dirty="0" smtClean="0">
              <a:latin typeface="Calibri" pitchFamily="34" charset="0"/>
            </a:endParaRPr>
          </a:p>
          <a:p>
            <a:pPr lvl="1">
              <a:lnSpc>
                <a:spcPts val="2200"/>
              </a:lnSpc>
              <a:spcBef>
                <a:spcPts val="0"/>
              </a:spcBef>
            </a:pPr>
            <a:r>
              <a:rPr lang="hr-HR" dirty="0" smtClean="0">
                <a:latin typeface="Calibri" pitchFamily="34" charset="0"/>
              </a:rPr>
              <a:t>gospodarsko područje</a:t>
            </a:r>
          </a:p>
          <a:p>
            <a:pPr lvl="2">
              <a:lnSpc>
                <a:spcPts val="2200"/>
              </a:lnSpc>
              <a:spcBef>
                <a:spcPts val="0"/>
              </a:spcBef>
            </a:pPr>
            <a:r>
              <a:rPr lang="hr-HR" dirty="0" smtClean="0">
                <a:latin typeface="Calibri" pitchFamily="34" charset="0"/>
              </a:rPr>
              <a:t>razvijanje i primjena novih </a:t>
            </a:r>
            <a:r>
              <a:rPr lang="hr-HR" dirty="0" smtClean="0">
                <a:latin typeface="Calibri" pitchFamily="34" charset="0"/>
              </a:rPr>
              <a:t>tehnologija</a:t>
            </a:r>
          </a:p>
          <a:p>
            <a:pPr lvl="2">
              <a:lnSpc>
                <a:spcPts val="2200"/>
              </a:lnSpc>
              <a:spcBef>
                <a:spcPts val="0"/>
              </a:spcBef>
            </a:pPr>
            <a:r>
              <a:rPr lang="hr-HR" dirty="0" smtClean="0">
                <a:latin typeface="Calibri" pitchFamily="34" charset="0"/>
              </a:rPr>
              <a:t>suradnja s privatnim i javnim gospodarskim sektorom</a:t>
            </a:r>
            <a:endParaRPr lang="en-US" dirty="0" smtClean="0">
              <a:latin typeface="Calibri" pitchFamily="34" charset="0"/>
            </a:endParaRPr>
          </a:p>
          <a:p>
            <a:pPr lvl="2">
              <a:lnSpc>
                <a:spcPts val="2200"/>
              </a:lnSpc>
              <a:spcBef>
                <a:spcPts val="0"/>
              </a:spcBef>
            </a:pPr>
            <a:r>
              <a:rPr lang="hr-HR" dirty="0" smtClean="0">
                <a:latin typeface="Calibri" pitchFamily="34" charset="0"/>
              </a:rPr>
              <a:t>oslonac na vanjske suradnike</a:t>
            </a:r>
          </a:p>
          <a:p>
            <a:pPr>
              <a:spcBef>
                <a:spcPts val="0"/>
              </a:spcBef>
            </a:pPr>
            <a:endParaRPr lang="en-US" sz="2200" dirty="0">
              <a:latin typeface="Calibri" pitchFamily="34" charset="0"/>
            </a:endParaRPr>
          </a:p>
        </p:txBody>
      </p:sp>
      <p:sp>
        <p:nvSpPr>
          <p:cNvPr id="5" name="Rounded Rectangle 4"/>
          <p:cNvSpPr/>
          <p:nvPr/>
        </p:nvSpPr>
        <p:spPr>
          <a:xfrm>
            <a:off x="285720" y="785794"/>
            <a:ext cx="8358246" cy="357190"/>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ZAKLJUČCI</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714488"/>
            <a:ext cx="7859713" cy="4411675"/>
          </a:xfrm>
          <a:ln w="6350">
            <a:solidFill>
              <a:srgbClr val="FFC000"/>
            </a:solidFill>
          </a:ln>
        </p:spPr>
        <p:txBody>
          <a:bodyPr/>
          <a:lstStyle/>
          <a:p>
            <a:r>
              <a:rPr lang="hr-HR" dirty="0" smtClean="0">
                <a:latin typeface="Calibri" pitchFamily="34" charset="0"/>
              </a:rPr>
              <a:t>multinacionalne tvrtke </a:t>
            </a:r>
            <a:endParaRPr lang="en-US" dirty="0" smtClean="0">
              <a:latin typeface="Calibri" pitchFamily="34" charset="0"/>
            </a:endParaRPr>
          </a:p>
          <a:p>
            <a:r>
              <a:rPr lang="hr-HR" dirty="0" smtClean="0">
                <a:latin typeface="Calibri" pitchFamily="34" charset="0"/>
              </a:rPr>
              <a:t>veće neovisne tvrtke uglavnom specijalizirane za određeno nakladničko područje</a:t>
            </a:r>
            <a:endParaRPr lang="en-US" dirty="0" smtClean="0">
              <a:latin typeface="Calibri" pitchFamily="34" charset="0"/>
            </a:endParaRPr>
          </a:p>
          <a:p>
            <a:r>
              <a:rPr lang="hr-HR" dirty="0" smtClean="0">
                <a:latin typeface="Calibri" pitchFamily="34" charset="0"/>
              </a:rPr>
              <a:t>sveučilišni nakladnici</a:t>
            </a:r>
            <a:endParaRPr lang="en-US" dirty="0" smtClean="0">
              <a:latin typeface="Calibri" pitchFamily="34" charset="0"/>
            </a:endParaRPr>
          </a:p>
          <a:p>
            <a:r>
              <a:rPr lang="hr-HR" dirty="0" smtClean="0">
                <a:latin typeface="Calibri" pitchFamily="34" charset="0"/>
              </a:rPr>
              <a:t>male neovisne </a:t>
            </a:r>
            <a:r>
              <a:rPr lang="hr-HR" dirty="0" smtClean="0">
                <a:latin typeface="Calibri" pitchFamily="34" charset="0"/>
              </a:rPr>
              <a:t>tvrtke</a:t>
            </a:r>
            <a:endParaRPr lang="en-US" dirty="0" smtClean="0">
              <a:latin typeface="Calibri" pitchFamily="34" charset="0"/>
            </a:endParaRPr>
          </a:p>
          <a:p>
            <a:r>
              <a:rPr lang="hr-HR" dirty="0" smtClean="0">
                <a:latin typeface="Calibri" pitchFamily="34" charset="0"/>
              </a:rPr>
              <a:t>tvrtke koje pripremaju proizvode za nakladnike (</a:t>
            </a:r>
            <a:r>
              <a:rPr lang="hr-HR" i="1" dirty="0" err="1" smtClean="0">
                <a:latin typeface="Calibri" pitchFamily="34" charset="0"/>
              </a:rPr>
              <a:t>book</a:t>
            </a:r>
            <a:r>
              <a:rPr lang="hr-HR" i="1" dirty="0" smtClean="0">
                <a:latin typeface="Calibri" pitchFamily="34" charset="0"/>
              </a:rPr>
              <a:t> </a:t>
            </a:r>
            <a:r>
              <a:rPr lang="hr-HR" i="1" dirty="0" err="1" smtClean="0">
                <a:latin typeface="Calibri" pitchFamily="34" charset="0"/>
              </a:rPr>
              <a:t>packagers</a:t>
            </a:r>
            <a:r>
              <a:rPr lang="hr-HR" dirty="0" smtClean="0">
                <a:latin typeface="Calibri" pitchFamily="34" charset="0"/>
              </a:rPr>
              <a:t>)</a:t>
            </a:r>
            <a:endParaRPr lang="en-US" dirty="0" smtClean="0">
              <a:latin typeface="Calibri" pitchFamily="34" charset="0"/>
            </a:endParaRPr>
          </a:p>
          <a:p>
            <a:r>
              <a:rPr lang="hr-HR" dirty="0" smtClean="0">
                <a:solidFill>
                  <a:srgbClr val="E68900"/>
                </a:solidFill>
                <a:latin typeface="Calibri" pitchFamily="34" charset="0"/>
              </a:rPr>
              <a:t>ostale </a:t>
            </a:r>
            <a:r>
              <a:rPr lang="hr-HR" dirty="0" smtClean="0">
                <a:solidFill>
                  <a:srgbClr val="E68900"/>
                </a:solidFill>
                <a:latin typeface="Calibri" pitchFamily="34" charset="0"/>
              </a:rPr>
              <a:t>nakladničke </a:t>
            </a:r>
            <a:r>
              <a:rPr lang="hr-HR" dirty="0" smtClean="0">
                <a:solidFill>
                  <a:srgbClr val="E68900"/>
                </a:solidFill>
                <a:latin typeface="Calibri" pitchFamily="34" charset="0"/>
              </a:rPr>
              <a:t>organizacije</a:t>
            </a:r>
            <a:endParaRPr lang="en-US" dirty="0" smtClean="0">
              <a:solidFill>
                <a:srgbClr val="E68900"/>
              </a:solidFill>
              <a:latin typeface="Calibri" pitchFamily="34" charset="0"/>
            </a:endParaRPr>
          </a:p>
        </p:txBody>
      </p:sp>
      <p:sp>
        <p:nvSpPr>
          <p:cNvPr id="5" name="Rounded Rectangle 4"/>
          <p:cNvSpPr/>
          <p:nvPr/>
        </p:nvSpPr>
        <p:spPr>
          <a:xfrm>
            <a:off x="500066" y="928670"/>
            <a:ext cx="7858148" cy="642942"/>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100" b="1" dirty="0" smtClean="0">
                <a:solidFill>
                  <a:schemeClr val="tx1"/>
                </a:solidFill>
                <a:latin typeface="Calibri" pitchFamily="34" charset="0"/>
              </a:rPr>
              <a:t>PODJELA NAKLADNIŠTVA PREMA </a:t>
            </a:r>
            <a:r>
              <a:rPr lang="hr-HR" sz="2100" b="1" dirty="0" smtClean="0">
                <a:solidFill>
                  <a:schemeClr val="tx1"/>
                </a:solidFill>
                <a:latin typeface="Calibri" pitchFamily="34" charset="0"/>
              </a:rPr>
              <a:t>ORGANIZACIJSKOJ STRUKTURI TVRTKE (</a:t>
            </a:r>
            <a:r>
              <a:rPr lang="hr-HR" sz="2100" dirty="0" err="1" smtClean="0">
                <a:solidFill>
                  <a:schemeClr val="tx1"/>
                </a:solidFill>
                <a:latin typeface="Calibri" pitchFamily="34" charset="0"/>
              </a:rPr>
              <a:t>Richardson</a:t>
            </a:r>
            <a:r>
              <a:rPr lang="hr-HR" sz="2100" dirty="0" smtClean="0">
                <a:solidFill>
                  <a:schemeClr val="tx1"/>
                </a:solidFill>
                <a:latin typeface="Calibri" pitchFamily="34" charset="0"/>
              </a:rPr>
              <a:t> – Taylor</a:t>
            </a:r>
            <a:r>
              <a:rPr lang="hr-HR" sz="2100" dirty="0" smtClean="0">
                <a:solidFill>
                  <a:schemeClr val="tx1"/>
                </a:solidFill>
                <a:latin typeface="Calibri" pitchFamily="34" charset="0"/>
              </a:rPr>
              <a:t>, </a:t>
            </a:r>
            <a:r>
              <a:rPr lang="hr-HR" sz="2100" dirty="0" smtClean="0">
                <a:solidFill>
                  <a:schemeClr val="tx1"/>
                </a:solidFill>
                <a:latin typeface="Calibri" pitchFamily="34" charset="0"/>
              </a:rPr>
              <a:t>2008)</a:t>
            </a:r>
            <a:endParaRPr lang="en-US" sz="21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714488"/>
            <a:ext cx="7972452" cy="4857784"/>
          </a:xfrm>
          <a:ln w="6350">
            <a:solidFill>
              <a:srgbClr val="FFC000"/>
            </a:solidFill>
          </a:ln>
        </p:spPr>
        <p:txBody>
          <a:bodyPr/>
          <a:lstStyle/>
          <a:p>
            <a:r>
              <a:rPr lang="hr-HR" dirty="0" smtClean="0">
                <a:latin typeface="Calibri" pitchFamily="34" charset="0"/>
              </a:rPr>
              <a:t>regionalne tvrtke </a:t>
            </a:r>
            <a:endParaRPr lang="en-US" dirty="0" smtClean="0">
              <a:latin typeface="Calibri" pitchFamily="34" charset="0"/>
            </a:endParaRPr>
          </a:p>
          <a:p>
            <a:r>
              <a:rPr lang="hr-HR" dirty="0" smtClean="0">
                <a:latin typeface="Calibri" pitchFamily="34" charset="0"/>
              </a:rPr>
              <a:t>veće i manje tvrtke </a:t>
            </a:r>
            <a:r>
              <a:rPr lang="hr-HR" dirty="0" smtClean="0">
                <a:latin typeface="Calibri" pitchFamily="34" charset="0"/>
              </a:rPr>
              <a:t>bez specijalizacije </a:t>
            </a:r>
            <a:r>
              <a:rPr lang="hr-HR" dirty="0" smtClean="0">
                <a:latin typeface="Calibri" pitchFamily="34" charset="0"/>
              </a:rPr>
              <a:t>za određeno nakladničko područje</a:t>
            </a:r>
          </a:p>
          <a:p>
            <a:r>
              <a:rPr lang="hr-HR" dirty="0" smtClean="0">
                <a:latin typeface="Calibri" pitchFamily="34" charset="0"/>
              </a:rPr>
              <a:t>veće i manje tvrtke </a:t>
            </a:r>
            <a:r>
              <a:rPr lang="hr-HR" dirty="0" smtClean="0">
                <a:latin typeface="Calibri" pitchFamily="34" charset="0"/>
              </a:rPr>
              <a:t>uglavnom specijalizirane za određeno nakladničko </a:t>
            </a:r>
            <a:r>
              <a:rPr lang="hr-HR" dirty="0" smtClean="0">
                <a:latin typeface="Calibri" pitchFamily="34" charset="0"/>
              </a:rPr>
              <a:t>područje</a:t>
            </a:r>
          </a:p>
          <a:p>
            <a:r>
              <a:rPr lang="hr-HR" dirty="0" smtClean="0">
                <a:solidFill>
                  <a:srgbClr val="E68900"/>
                </a:solidFill>
                <a:latin typeface="Calibri" pitchFamily="34" charset="0"/>
              </a:rPr>
              <a:t>veće i manje </a:t>
            </a:r>
            <a:r>
              <a:rPr lang="hr-HR" dirty="0" smtClean="0">
                <a:solidFill>
                  <a:srgbClr val="E68900"/>
                </a:solidFill>
                <a:latin typeface="Calibri" pitchFamily="34" charset="0"/>
              </a:rPr>
              <a:t>organizacije financirane iz državnog proračuna</a:t>
            </a:r>
            <a:endParaRPr lang="hr-HR" dirty="0" smtClean="0">
              <a:solidFill>
                <a:srgbClr val="E68900"/>
              </a:solidFill>
              <a:latin typeface="Calibri" pitchFamily="34" charset="0"/>
            </a:endParaRPr>
          </a:p>
          <a:p>
            <a:r>
              <a:rPr lang="hr-HR" dirty="0" smtClean="0">
                <a:solidFill>
                  <a:srgbClr val="E68900"/>
                </a:solidFill>
                <a:latin typeface="Calibri" pitchFamily="34" charset="0"/>
              </a:rPr>
              <a:t>znanstveni i akademski nakladnici (sveučilišta, instituti i </a:t>
            </a:r>
            <a:r>
              <a:rPr lang="hr-HR" dirty="0" err="1" smtClean="0">
                <a:solidFill>
                  <a:srgbClr val="E68900"/>
                </a:solidFill>
                <a:latin typeface="Calibri" pitchFamily="34" charset="0"/>
              </a:rPr>
              <a:t>sl</a:t>
            </a:r>
            <a:r>
              <a:rPr lang="hr-HR" dirty="0" smtClean="0">
                <a:solidFill>
                  <a:srgbClr val="E68900"/>
                </a:solidFill>
                <a:latin typeface="Calibri" pitchFamily="34" charset="0"/>
              </a:rPr>
              <a:t>.)</a:t>
            </a:r>
          </a:p>
          <a:p>
            <a:r>
              <a:rPr lang="hr-HR" dirty="0" err="1" smtClean="0">
                <a:solidFill>
                  <a:srgbClr val="E68900"/>
                </a:solidFill>
                <a:latin typeface="Calibri" pitchFamily="34" charset="0"/>
              </a:rPr>
              <a:t>baštinske</a:t>
            </a:r>
            <a:r>
              <a:rPr lang="hr-HR" dirty="0" smtClean="0">
                <a:solidFill>
                  <a:srgbClr val="E68900"/>
                </a:solidFill>
                <a:latin typeface="Calibri" pitchFamily="34" charset="0"/>
              </a:rPr>
              <a:t> ustanove (AKM nakladništvo)</a:t>
            </a:r>
          </a:p>
          <a:p>
            <a:r>
              <a:rPr lang="hr-HR" dirty="0" smtClean="0">
                <a:solidFill>
                  <a:srgbClr val="E68900"/>
                </a:solidFill>
                <a:latin typeface="Calibri" pitchFamily="34" charset="0"/>
              </a:rPr>
              <a:t>umjetničke strukovne udruge</a:t>
            </a:r>
            <a:endParaRPr lang="en-US" dirty="0" smtClean="0">
              <a:solidFill>
                <a:srgbClr val="E68900"/>
              </a:solidFill>
              <a:latin typeface="Calibri" pitchFamily="34" charset="0"/>
            </a:endParaRPr>
          </a:p>
          <a:p>
            <a:r>
              <a:rPr lang="hr-HR" dirty="0" smtClean="0">
                <a:solidFill>
                  <a:srgbClr val="E68900"/>
                </a:solidFill>
                <a:latin typeface="Calibri" pitchFamily="34" charset="0"/>
              </a:rPr>
              <a:t>ostale </a:t>
            </a:r>
            <a:r>
              <a:rPr lang="hr-HR" dirty="0" smtClean="0">
                <a:solidFill>
                  <a:srgbClr val="E68900"/>
                </a:solidFill>
                <a:latin typeface="Calibri" pitchFamily="34" charset="0"/>
              </a:rPr>
              <a:t>nakladničke </a:t>
            </a:r>
            <a:r>
              <a:rPr lang="hr-HR" dirty="0" smtClean="0">
                <a:solidFill>
                  <a:srgbClr val="E68900"/>
                </a:solidFill>
                <a:latin typeface="Calibri" pitchFamily="34" charset="0"/>
              </a:rPr>
              <a:t>organizacije</a:t>
            </a:r>
          </a:p>
          <a:p>
            <a:pPr>
              <a:buNone/>
            </a:pPr>
            <a:r>
              <a:rPr lang="hr-HR" b="1" dirty="0" smtClean="0">
                <a:solidFill>
                  <a:srgbClr val="E68900"/>
                </a:solidFill>
                <a:latin typeface="Calibri" pitchFamily="34" charset="0"/>
              </a:rPr>
              <a:t>=	velika zastupljenost u cijelosti sufinanciranog nakladništva</a:t>
            </a:r>
            <a:endParaRPr lang="en-US" b="1" dirty="0" smtClean="0">
              <a:solidFill>
                <a:srgbClr val="E68900"/>
              </a:solidFill>
              <a:latin typeface="Calibri" pitchFamily="34" charset="0"/>
            </a:endParaRPr>
          </a:p>
        </p:txBody>
      </p:sp>
      <p:sp>
        <p:nvSpPr>
          <p:cNvPr id="5" name="Rounded Rectangle 4"/>
          <p:cNvSpPr/>
          <p:nvPr/>
        </p:nvSpPr>
        <p:spPr>
          <a:xfrm>
            <a:off x="500066" y="928670"/>
            <a:ext cx="7858148" cy="642942"/>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100" b="1" dirty="0" smtClean="0">
                <a:solidFill>
                  <a:schemeClr val="tx1"/>
                </a:solidFill>
                <a:latin typeface="Calibri" pitchFamily="34" charset="0"/>
              </a:rPr>
              <a:t>PODJELA NAKLADNIŠTVA PREMA </a:t>
            </a:r>
            <a:r>
              <a:rPr lang="hr-HR" sz="2100" b="1" dirty="0" smtClean="0">
                <a:solidFill>
                  <a:schemeClr val="tx1"/>
                </a:solidFill>
                <a:latin typeface="Calibri" pitchFamily="34" charset="0"/>
              </a:rPr>
              <a:t>ORGANIZACIJSKOJ STRUKTURI TVRTKE (</a:t>
            </a:r>
            <a:r>
              <a:rPr lang="hr-HR" sz="2100" dirty="0" smtClean="0">
                <a:solidFill>
                  <a:schemeClr val="tx1"/>
                </a:solidFill>
                <a:latin typeface="Calibri" pitchFamily="34" charset="0"/>
              </a:rPr>
              <a:t>prilagođeno hrvatskom nakladništvu)</a:t>
            </a:r>
            <a:endParaRPr lang="en-US" sz="21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714488"/>
            <a:ext cx="7901014" cy="4857784"/>
          </a:xfrm>
          <a:ln w="6350">
            <a:solidFill>
              <a:srgbClr val="FFC000"/>
            </a:solidFill>
          </a:ln>
        </p:spPr>
        <p:txBody>
          <a:bodyPr/>
          <a:lstStyle/>
          <a:p>
            <a:r>
              <a:rPr lang="hr-HR" dirty="0" smtClean="0">
                <a:latin typeface="Calibri" pitchFamily="34" charset="0"/>
              </a:rPr>
              <a:t>MZOŠ, HAZU</a:t>
            </a:r>
          </a:p>
          <a:p>
            <a:r>
              <a:rPr lang="hr-HR" dirty="0" smtClean="0">
                <a:latin typeface="Calibri" pitchFamily="34" charset="0"/>
              </a:rPr>
              <a:t>Ministarstvo kulture Republike Hrvatske</a:t>
            </a:r>
          </a:p>
          <a:p>
            <a:pPr lvl="1"/>
            <a:r>
              <a:rPr lang="hr-HR" dirty="0" smtClean="0">
                <a:latin typeface="Calibri" pitchFamily="34" charset="0"/>
              </a:rPr>
              <a:t>programske djelatnosti primarno namijenjene potpori nakladničke djelatnosti (7 programa)</a:t>
            </a:r>
          </a:p>
          <a:p>
            <a:pPr lvl="1"/>
            <a:r>
              <a:rPr lang="hr-HR" dirty="0" smtClean="0">
                <a:latin typeface="Calibri" pitchFamily="34" charset="0"/>
              </a:rPr>
              <a:t>programske djelatnosti namijenjene ustanovama kojima je nakladništvo jedna od djelatnosti ili </a:t>
            </a:r>
            <a:r>
              <a:rPr lang="hr-HR" smtClean="0">
                <a:latin typeface="Calibri" pitchFamily="34" charset="0"/>
              </a:rPr>
              <a:t>sporedna djelatnost</a:t>
            </a:r>
            <a:endParaRPr lang="hr-HR" dirty="0" smtClean="0">
              <a:latin typeface="Calibri" pitchFamily="34" charset="0"/>
            </a:endParaRPr>
          </a:p>
          <a:p>
            <a:r>
              <a:rPr lang="hr-HR" dirty="0" smtClean="0">
                <a:latin typeface="Calibri" pitchFamily="34" charset="0"/>
              </a:rPr>
              <a:t>mješoviti oblici sufinanciranja</a:t>
            </a:r>
          </a:p>
          <a:p>
            <a:r>
              <a:rPr lang="hr-HR" dirty="0" smtClean="0">
                <a:latin typeface="Calibri" pitchFamily="34" charset="0"/>
              </a:rPr>
              <a:t>ostali izvori sufinanciranja</a:t>
            </a:r>
          </a:p>
          <a:p>
            <a:endParaRPr lang="en-US" dirty="0" smtClean="0">
              <a:latin typeface="Calibri" pitchFamily="34" charset="0"/>
            </a:endParaRPr>
          </a:p>
        </p:txBody>
      </p:sp>
      <p:sp>
        <p:nvSpPr>
          <p:cNvPr id="5" name="Rounded Rectangle 4"/>
          <p:cNvSpPr/>
          <p:nvPr/>
        </p:nvSpPr>
        <p:spPr>
          <a:xfrm>
            <a:off x="500066" y="928670"/>
            <a:ext cx="7858148" cy="642942"/>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300" b="1" dirty="0" smtClean="0">
                <a:solidFill>
                  <a:schemeClr val="tx1"/>
                </a:solidFill>
                <a:latin typeface="Calibri" pitchFamily="34" charset="0"/>
              </a:rPr>
              <a:t>SUFINANCIRANJE HRVATSKOG NAKLADNIŠTVA</a:t>
            </a:r>
            <a:endParaRPr lang="en-US" sz="23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714488"/>
            <a:ext cx="7901014" cy="4857784"/>
          </a:xfrm>
          <a:ln w="6350">
            <a:solidFill>
              <a:srgbClr val="FFC000"/>
            </a:solidFill>
          </a:ln>
        </p:spPr>
        <p:txBody>
          <a:bodyPr/>
          <a:lstStyle/>
          <a:p>
            <a:pPr>
              <a:buNone/>
            </a:pPr>
            <a:r>
              <a:rPr lang="hr-HR" b="1" dirty="0" smtClean="0">
                <a:latin typeface="Calibri" pitchFamily="34" charset="0"/>
              </a:rPr>
              <a:t>PODJELA PREMA NAMJENI PROGRAMSKE DJELATNOSTI</a:t>
            </a:r>
          </a:p>
          <a:p>
            <a:r>
              <a:rPr lang="hr-HR" dirty="0" smtClean="0">
                <a:latin typeface="Calibri" pitchFamily="34" charset="0"/>
              </a:rPr>
              <a:t>programske djelatnosti primarno namijenjene potpori nakladničke djelatnosti (7 programa)</a:t>
            </a:r>
          </a:p>
          <a:p>
            <a:pPr lvl="1"/>
            <a:r>
              <a:rPr lang="hr-HR" dirty="0" smtClean="0">
                <a:latin typeface="Calibri" pitchFamily="34" charset="0"/>
              </a:rPr>
              <a:t>Potpora izdavanju knjiga</a:t>
            </a:r>
          </a:p>
          <a:p>
            <a:pPr lvl="1"/>
            <a:r>
              <a:rPr lang="hr-HR" dirty="0" smtClean="0">
                <a:latin typeface="Calibri" pitchFamily="34" charset="0"/>
              </a:rPr>
              <a:t>Potpora izdavanju časopisa (i elektroničkih publikacija)</a:t>
            </a:r>
          </a:p>
          <a:p>
            <a:pPr lvl="1"/>
            <a:r>
              <a:rPr lang="hr-HR" dirty="0" smtClean="0">
                <a:latin typeface="Calibri" pitchFamily="34" charset="0"/>
              </a:rPr>
              <a:t>…</a:t>
            </a:r>
          </a:p>
          <a:p>
            <a:r>
              <a:rPr lang="hr-HR" dirty="0" smtClean="0">
                <a:latin typeface="Calibri" pitchFamily="34" charset="0"/>
              </a:rPr>
              <a:t>programske djelatnosti </a:t>
            </a:r>
            <a:r>
              <a:rPr lang="hr-HR" dirty="0" smtClean="0">
                <a:latin typeface="Calibri" pitchFamily="34" charset="0"/>
              </a:rPr>
              <a:t>namijenjene ustanovama kojima je nakladništvo jedna od djelatnosti ili sporedna djelatnost</a:t>
            </a:r>
          </a:p>
          <a:p>
            <a:pPr lvl="1"/>
            <a:r>
              <a:rPr lang="hr-HR" dirty="0" smtClean="0">
                <a:latin typeface="Calibri" pitchFamily="34" charset="0"/>
              </a:rPr>
              <a:t>Likovna, vizualna i audiovizualna</a:t>
            </a:r>
          </a:p>
          <a:p>
            <a:pPr lvl="1"/>
            <a:r>
              <a:rPr lang="hr-HR" dirty="0" smtClean="0">
                <a:latin typeface="Calibri" pitchFamily="34" charset="0"/>
              </a:rPr>
              <a:t>Arhivska djelatnost</a:t>
            </a:r>
          </a:p>
          <a:p>
            <a:pPr lvl="1"/>
            <a:r>
              <a:rPr lang="hr-HR" dirty="0" smtClean="0">
                <a:latin typeface="Calibri" pitchFamily="34" charset="0"/>
              </a:rPr>
              <a:t>Muzejsko-galerijska djelatnost</a:t>
            </a:r>
          </a:p>
          <a:p>
            <a:pPr lvl="1"/>
            <a:r>
              <a:rPr lang="hr-HR" dirty="0" smtClean="0">
                <a:latin typeface="Calibri" pitchFamily="34" charset="0"/>
              </a:rPr>
              <a:t>Knjižnična djelatnost</a:t>
            </a:r>
          </a:p>
          <a:p>
            <a:endParaRPr lang="hr-HR" dirty="0" smtClean="0">
              <a:latin typeface="Calibri" pitchFamily="34" charset="0"/>
            </a:endParaRPr>
          </a:p>
        </p:txBody>
      </p:sp>
      <p:sp>
        <p:nvSpPr>
          <p:cNvPr id="5" name="Rounded Rectangle 4"/>
          <p:cNvSpPr/>
          <p:nvPr/>
        </p:nvSpPr>
        <p:spPr>
          <a:xfrm>
            <a:off x="500066" y="857232"/>
            <a:ext cx="7858148" cy="714380"/>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POTPORE NAKLADNIČKOJ DJELATNOSTI MINISTARSTVA KULTURE REPUBLIKE HRVATSKE (Programske djelatnosti)</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714488"/>
            <a:ext cx="7901014" cy="4857784"/>
          </a:xfrm>
          <a:ln w="6350">
            <a:solidFill>
              <a:srgbClr val="FFC000"/>
            </a:solidFill>
          </a:ln>
        </p:spPr>
        <p:txBody>
          <a:bodyPr/>
          <a:lstStyle/>
          <a:p>
            <a:pPr>
              <a:buNone/>
            </a:pPr>
            <a:r>
              <a:rPr lang="hr-HR" b="1" dirty="0" smtClean="0">
                <a:latin typeface="Calibri" pitchFamily="34" charset="0"/>
              </a:rPr>
              <a:t>PODJELA PREMA APLIKANTIMA</a:t>
            </a:r>
          </a:p>
          <a:p>
            <a:r>
              <a:rPr lang="hr-HR" dirty="0" smtClean="0">
                <a:latin typeface="Calibri" pitchFamily="34" charset="0"/>
              </a:rPr>
              <a:t>programske djelatnosti za koje apliciraju sve organizacije</a:t>
            </a:r>
          </a:p>
          <a:p>
            <a:pPr lvl="1"/>
            <a:r>
              <a:rPr lang="hr-HR" dirty="0" smtClean="0">
                <a:latin typeface="Calibri" pitchFamily="34" charset="0"/>
              </a:rPr>
              <a:t>Potpora izdavanju knjiga</a:t>
            </a:r>
          </a:p>
          <a:p>
            <a:pPr lvl="1"/>
            <a:r>
              <a:rPr lang="hr-HR" dirty="0" smtClean="0">
                <a:latin typeface="Calibri" pitchFamily="34" charset="0"/>
              </a:rPr>
              <a:t>Potpora izdavanju časopisa (i elektroničkih publikacija)</a:t>
            </a:r>
          </a:p>
          <a:p>
            <a:pPr lvl="1"/>
            <a:r>
              <a:rPr lang="hr-HR" dirty="0" smtClean="0">
                <a:latin typeface="Calibri" pitchFamily="34" charset="0"/>
              </a:rPr>
              <a:t>Likovna, vizualna i audiovizualna</a:t>
            </a:r>
          </a:p>
          <a:p>
            <a:r>
              <a:rPr lang="hr-HR" dirty="0" smtClean="0">
                <a:latin typeface="Calibri" pitchFamily="34" charset="0"/>
              </a:rPr>
              <a:t>programske djelatnosti </a:t>
            </a:r>
            <a:r>
              <a:rPr lang="hr-HR" dirty="0" smtClean="0">
                <a:latin typeface="Calibri" pitchFamily="34" charset="0"/>
              </a:rPr>
              <a:t>za </a:t>
            </a:r>
            <a:r>
              <a:rPr lang="hr-HR" dirty="0" smtClean="0">
                <a:latin typeface="Calibri" pitchFamily="34" charset="0"/>
              </a:rPr>
              <a:t>koje apliciraju </a:t>
            </a:r>
            <a:r>
              <a:rPr lang="hr-HR" dirty="0" smtClean="0">
                <a:latin typeface="Calibri" pitchFamily="34" charset="0"/>
              </a:rPr>
              <a:t>AKM ustanove</a:t>
            </a:r>
          </a:p>
          <a:p>
            <a:pPr lvl="1"/>
            <a:r>
              <a:rPr lang="hr-HR" dirty="0" smtClean="0">
                <a:latin typeface="Calibri" pitchFamily="34" charset="0"/>
              </a:rPr>
              <a:t>Arhivska djelatnost</a:t>
            </a:r>
          </a:p>
          <a:p>
            <a:pPr lvl="1"/>
            <a:r>
              <a:rPr lang="hr-HR" dirty="0" smtClean="0">
                <a:latin typeface="Calibri" pitchFamily="34" charset="0"/>
              </a:rPr>
              <a:t>Muzejsko-galerijska djelatnost</a:t>
            </a:r>
          </a:p>
          <a:p>
            <a:pPr lvl="1"/>
            <a:r>
              <a:rPr lang="hr-HR" dirty="0" smtClean="0">
                <a:latin typeface="Calibri" pitchFamily="34" charset="0"/>
              </a:rPr>
              <a:t>Knjižnična djelatnost</a:t>
            </a:r>
          </a:p>
          <a:p>
            <a:endParaRPr lang="hr-HR" dirty="0" smtClean="0">
              <a:latin typeface="Calibri" pitchFamily="34" charset="0"/>
            </a:endParaRPr>
          </a:p>
        </p:txBody>
      </p:sp>
      <p:sp>
        <p:nvSpPr>
          <p:cNvPr id="5" name="Rounded Rectangle 4"/>
          <p:cNvSpPr/>
          <p:nvPr/>
        </p:nvSpPr>
        <p:spPr>
          <a:xfrm>
            <a:off x="500066" y="857232"/>
            <a:ext cx="7858148" cy="714380"/>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POTPORE NAKLADNIČKOJ DJELATNOSTI MINISTARSTVA KULTURE REPUBLIKE HRVATSKE (Programske djelatnosti)</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43050"/>
            <a:ext cx="7972452" cy="4857784"/>
          </a:xfrm>
          <a:ln w="6350">
            <a:solidFill>
              <a:srgbClr val="FFC000"/>
            </a:solidFill>
          </a:ln>
        </p:spPr>
        <p:txBody>
          <a:bodyPr/>
          <a:lstStyle/>
          <a:p>
            <a:r>
              <a:rPr lang="hr-HR" sz="2300" dirty="0" smtClean="0">
                <a:latin typeface="Calibri" pitchFamily="34" charset="0"/>
              </a:rPr>
              <a:t>javno dostupna godišnja izvješća Ministarstva kulture o programskim djelatnostima</a:t>
            </a:r>
          </a:p>
          <a:p>
            <a:pPr lvl="1">
              <a:spcBef>
                <a:spcPts val="0"/>
              </a:spcBef>
            </a:pPr>
            <a:r>
              <a:rPr lang="hr-HR" dirty="0" smtClean="0">
                <a:latin typeface="Calibri" pitchFamily="34" charset="0"/>
              </a:rPr>
              <a:t>ukupno je analizirano 37 izvješća i 11 447 sufinanciranih programa</a:t>
            </a:r>
          </a:p>
          <a:p>
            <a:pPr lvl="1">
              <a:spcBef>
                <a:spcPts val="0"/>
              </a:spcBef>
            </a:pPr>
            <a:r>
              <a:rPr lang="hr-HR" dirty="0" smtClean="0">
                <a:latin typeface="Calibri" pitchFamily="34" charset="0"/>
              </a:rPr>
              <a:t>iz programskih </a:t>
            </a:r>
            <a:r>
              <a:rPr lang="hr-HR" dirty="0" smtClean="0">
                <a:latin typeface="Calibri" pitchFamily="34" charset="0"/>
              </a:rPr>
              <a:t>djelatnosti primarno </a:t>
            </a:r>
            <a:r>
              <a:rPr lang="hr-HR" dirty="0" smtClean="0">
                <a:latin typeface="Calibri" pitchFamily="34" charset="0"/>
              </a:rPr>
              <a:t>namijenjenih </a:t>
            </a:r>
            <a:r>
              <a:rPr lang="hr-HR" dirty="0" smtClean="0">
                <a:latin typeface="Calibri" pitchFamily="34" charset="0"/>
              </a:rPr>
              <a:t>potpori nakladničke djelatnosti </a:t>
            </a:r>
            <a:r>
              <a:rPr lang="hr-HR" dirty="0" smtClean="0">
                <a:latin typeface="Calibri" pitchFamily="34" charset="0"/>
              </a:rPr>
              <a:t>za </a:t>
            </a:r>
            <a:r>
              <a:rPr lang="hr-HR" dirty="0" smtClean="0">
                <a:latin typeface="Calibri" pitchFamily="34" charset="0"/>
              </a:rPr>
              <a:t>koje apliciraju sve </a:t>
            </a:r>
            <a:r>
              <a:rPr lang="hr-HR" dirty="0" smtClean="0">
                <a:latin typeface="Calibri" pitchFamily="34" charset="0"/>
              </a:rPr>
              <a:t>organizacije izdvojene su AKM ustanove</a:t>
            </a:r>
          </a:p>
          <a:p>
            <a:pPr lvl="1">
              <a:spcBef>
                <a:spcPts val="0"/>
              </a:spcBef>
            </a:pPr>
            <a:r>
              <a:rPr lang="hr-HR" dirty="0" smtClean="0">
                <a:latin typeface="Calibri" pitchFamily="34" charset="0"/>
              </a:rPr>
              <a:t>iz programskih </a:t>
            </a:r>
            <a:r>
              <a:rPr lang="hr-HR" dirty="0" smtClean="0">
                <a:latin typeface="Calibri" pitchFamily="34" charset="0"/>
              </a:rPr>
              <a:t>djelatnosti za koje apliciraju AKM </a:t>
            </a:r>
            <a:r>
              <a:rPr lang="hr-HR" dirty="0" smtClean="0">
                <a:latin typeface="Calibri" pitchFamily="34" charset="0"/>
              </a:rPr>
              <a:t>ustanove izdvojeni su programi nakladničke djelatnosti – ograničenja istraživanja </a:t>
            </a:r>
          </a:p>
          <a:p>
            <a:pPr lvl="1">
              <a:spcBef>
                <a:spcPts val="0"/>
              </a:spcBef>
            </a:pPr>
            <a:r>
              <a:rPr lang="hr-HR" dirty="0" smtClean="0">
                <a:latin typeface="Calibri" pitchFamily="34" charset="0"/>
              </a:rPr>
              <a:t>iz programske djelatnosti Likovna</a:t>
            </a:r>
            <a:r>
              <a:rPr lang="hr-HR" dirty="0" smtClean="0">
                <a:latin typeface="Calibri" pitchFamily="34" charset="0"/>
              </a:rPr>
              <a:t>, vizualna i </a:t>
            </a:r>
            <a:r>
              <a:rPr lang="hr-HR" dirty="0" smtClean="0">
                <a:latin typeface="Calibri" pitchFamily="34" charset="0"/>
              </a:rPr>
              <a:t>audiovizualna izdvojeni su nakladnički programi AKM ustanova</a:t>
            </a:r>
            <a:r>
              <a:rPr lang="hr-HR" dirty="0" smtClean="0">
                <a:latin typeface="Calibri" pitchFamily="34" charset="0"/>
              </a:rPr>
              <a:t> – ograničenja istraživanja </a:t>
            </a:r>
          </a:p>
          <a:p>
            <a:pPr lvl="1">
              <a:spcBef>
                <a:spcPts val="0"/>
              </a:spcBef>
            </a:pPr>
            <a:r>
              <a:rPr lang="hr-HR" dirty="0" smtClean="0">
                <a:latin typeface="Calibri" pitchFamily="34" charset="0"/>
              </a:rPr>
              <a:t>kvantificirani su i analizirani broj programa i iznos dotacija</a:t>
            </a:r>
          </a:p>
          <a:p>
            <a:pPr lvl="1">
              <a:spcBef>
                <a:spcPts val="0"/>
              </a:spcBef>
            </a:pPr>
            <a:r>
              <a:rPr lang="hr-HR" dirty="0" smtClean="0">
                <a:latin typeface="Calibri" pitchFamily="34" charset="0"/>
              </a:rPr>
              <a:t>broj programa i iznos </a:t>
            </a:r>
            <a:r>
              <a:rPr lang="hr-HR" dirty="0" smtClean="0">
                <a:latin typeface="Calibri" pitchFamily="34" charset="0"/>
              </a:rPr>
              <a:t>dotacija komparativno su uspoređeni s posebnim osvrtom na odnos AKM ustanove – ostali nakladnici i odnos među samim AKM ustanovama</a:t>
            </a:r>
            <a:endParaRPr lang="hr-HR" dirty="0" smtClean="0">
              <a:latin typeface="Calibri" pitchFamily="34" charset="0"/>
            </a:endParaRPr>
          </a:p>
          <a:p>
            <a:pPr lvl="1">
              <a:spcBef>
                <a:spcPts val="0"/>
              </a:spcBef>
            </a:pPr>
            <a:r>
              <a:rPr lang="hr-HR" dirty="0" smtClean="0">
                <a:latin typeface="Calibri" pitchFamily="34" charset="0"/>
              </a:rPr>
              <a:t>analizirani su rezultati istraživanja</a:t>
            </a:r>
          </a:p>
          <a:p>
            <a:endParaRPr lang="hr-HR" dirty="0" smtClean="0">
              <a:latin typeface="Calibri" pitchFamily="34" charset="0"/>
            </a:endParaRPr>
          </a:p>
          <a:p>
            <a:endParaRPr lang="hr-HR" dirty="0" smtClean="0">
              <a:latin typeface="Calibri" pitchFamily="34" charset="0"/>
            </a:endParaRPr>
          </a:p>
          <a:p>
            <a:endParaRPr lang="hr-HR" dirty="0" smtClean="0">
              <a:latin typeface="Calibri" pitchFamily="34" charset="0"/>
            </a:endParaRPr>
          </a:p>
          <a:p>
            <a:endParaRPr lang="hr-HR" dirty="0" smtClean="0">
              <a:latin typeface="Calibri" pitchFamily="34" charset="0"/>
            </a:endParaRPr>
          </a:p>
          <a:p>
            <a:endParaRPr lang="hr-HR" dirty="0" smtClean="0">
              <a:latin typeface="Calibri" pitchFamily="34" charset="0"/>
            </a:endParaRPr>
          </a:p>
          <a:p>
            <a:endParaRPr lang="hr-HR" dirty="0" smtClean="0">
              <a:latin typeface="Calibri" pitchFamily="34" charset="0"/>
            </a:endParaRPr>
          </a:p>
        </p:txBody>
      </p:sp>
      <p:sp>
        <p:nvSpPr>
          <p:cNvPr id="5" name="Rounded Rectangle 4"/>
          <p:cNvSpPr/>
          <p:nvPr/>
        </p:nvSpPr>
        <p:spPr>
          <a:xfrm>
            <a:off x="500066" y="857232"/>
            <a:ext cx="7858148" cy="714380"/>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OPSEG I TIJEK ISTRAŽIVANJA</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ice_za_prezentaciju1.jpg"/>
          <p:cNvPicPr>
            <a:picLocks noGrp="1" noChangeAspect="1"/>
          </p:cNvPicPr>
          <p:nvPr>
            <p:ph idx="1"/>
          </p:nvPr>
        </p:nvPicPr>
        <p:blipFill>
          <a:blip r:embed="rId2"/>
          <a:stretch>
            <a:fillRect/>
          </a:stretch>
        </p:blipFill>
        <p:spPr>
          <a:xfrm>
            <a:off x="71406" y="1456442"/>
            <a:ext cx="8643998" cy="5258706"/>
          </a:xfrm>
        </p:spPr>
      </p:pic>
      <p:sp>
        <p:nvSpPr>
          <p:cNvPr id="5" name="Rounded Rectangle 4"/>
          <p:cNvSpPr/>
          <p:nvPr/>
        </p:nvSpPr>
        <p:spPr>
          <a:xfrm>
            <a:off x="142844" y="857232"/>
            <a:ext cx="7715272" cy="500066"/>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rtlCol="0" anchor="ctr"/>
          <a:lstStyle/>
          <a:p>
            <a:r>
              <a:rPr lang="hr-HR" sz="2200" b="1" dirty="0" smtClean="0">
                <a:solidFill>
                  <a:schemeClr val="tx1"/>
                </a:solidFill>
                <a:latin typeface="Calibri" pitchFamily="34" charset="0"/>
              </a:rPr>
              <a:t>PROGRAMSKA DJELATNOST: POTPORA IZDAVANJU KNJIGA</a:t>
            </a:r>
            <a:endParaRPr lang="en-US" sz="22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oziz</Template>
  <TotalTime>367</TotalTime>
  <Words>1420</Words>
  <Application>Microsoft Office PowerPoint</Application>
  <PresentationFormat>On-screen Show (4:3)</PresentationFormat>
  <Paragraphs>140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Custom Design</vt:lpstr>
      <vt:lpstr>Potpore nakladništvu AKM ustanova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FFOS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Boris Badurina</dc:creator>
  <cp:lastModifiedBy> </cp:lastModifiedBy>
  <cp:revision>14</cp:revision>
  <dcterms:created xsi:type="dcterms:W3CDTF">2008-10-02T15:35:28Z</dcterms:created>
  <dcterms:modified xsi:type="dcterms:W3CDTF">2011-11-21T12:50:20Z</dcterms:modified>
</cp:coreProperties>
</file>