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4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6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hr-H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8812"/>
    <a:srgbClr val="78787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58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hr-HR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hr-HR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smtClean="0"/>
              <a:t>Click to edit Master text styles</a:t>
            </a:r>
          </a:p>
          <a:p>
            <a:pPr lvl="1"/>
            <a:r>
              <a:rPr lang="hr-HR" smtClean="0"/>
              <a:t>Second level</a:t>
            </a:r>
          </a:p>
          <a:p>
            <a:pPr lvl="2"/>
            <a:r>
              <a:rPr lang="hr-HR" smtClean="0"/>
              <a:t>Third level</a:t>
            </a:r>
          </a:p>
          <a:p>
            <a:pPr lvl="3"/>
            <a:r>
              <a:rPr lang="hr-HR" smtClean="0"/>
              <a:t>Fourth level</a:t>
            </a:r>
          </a:p>
          <a:p>
            <a:pPr lvl="4"/>
            <a:r>
              <a:rPr lang="hr-HR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hr-HR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6A4CB91-177A-4E99-8B6B-900F3FA35F7E}" type="slidenum">
              <a:rPr lang="hr-HR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9AF9596-93A7-456B-B991-89FA0A349B85}" type="slidenum">
              <a:rPr lang="hr-HR"/>
              <a:pPr/>
              <a:t>1</a:t>
            </a:fld>
            <a:endParaRPr lang="hr-HR"/>
          </a:p>
        </p:txBody>
      </p:sp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4" name="Picture 8" descr="odsje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67525"/>
          </a:xfrm>
          <a:prstGeom prst="rect">
            <a:avLst/>
          </a:prstGeom>
          <a:noFill/>
        </p:spPr>
      </p:pic>
      <p:sp>
        <p:nvSpPr>
          <p:cNvPr id="92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2625" y="3932238"/>
            <a:ext cx="6697663" cy="1144587"/>
          </a:xfrm>
        </p:spPr>
        <p:txBody>
          <a:bodyPr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82625" y="5257800"/>
            <a:ext cx="6334125" cy="619125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AC1003-5EE5-4985-8025-BEB12331A4B4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3175" y="981075"/>
            <a:ext cx="1963738" cy="51450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81075"/>
            <a:ext cx="5743575" cy="51450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61F9A4-E2F6-4C48-AE06-080CB0F62919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E1AC21-D8B1-42EF-A7B0-C345597D5A85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82AF30-1285-4647-8015-8C1FD6980F8B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16113"/>
            <a:ext cx="3852863" cy="4210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62463" y="1916113"/>
            <a:ext cx="3854450" cy="4210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91A11A-58E2-4EDE-B036-61E138878D90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5F6780-814F-4C59-B02D-A2BAA887ED96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983F03-F83B-45B5-BD3D-0727A673668C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9EFE4E-3997-4DFA-B0CD-C28825BA6E84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B2C471-E532-49C2-8DC1-1195AB1A76BF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2BFE71-3AD8-4EA7-A809-8120D06F1D11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0" name="Picture 8" descr="odsjek1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-4763"/>
            <a:ext cx="9144000" cy="6867526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981075"/>
            <a:ext cx="7859713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hr-HR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16113"/>
            <a:ext cx="7859713" cy="421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 smtClean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176371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hr-HR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3939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hr-HR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76371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D876B6E-2EA3-46DB-B4C4-9F7086570187}" type="slidenum">
              <a:rPr lang="hr-HR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787878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EF881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787878"/>
        </a:buClr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zvelagic@ffos.h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tjakopec@ffos.hr" TargetMode="External"/><Relationship Id="rId4" Type="http://schemas.openxmlformats.org/officeDocument/2006/relationships/hyperlink" Target="mailto:fpehar@unizd.hr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eb.ffos.hr/oziz/novosti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koln.ac.uk/dlis/models/studies/elec-pub/elec-pub.ht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2266959"/>
            <a:ext cx="7859713" cy="863600"/>
          </a:xfrm>
        </p:spPr>
        <p:txBody>
          <a:bodyPr/>
          <a:lstStyle/>
          <a:p>
            <a:pPr algn="ctr"/>
            <a:r>
              <a:rPr lang="en-US" sz="4000" b="1" dirty="0">
                <a:solidFill>
                  <a:schemeClr val="tx2"/>
                </a:solidFill>
                <a:latin typeface="Calibri" pitchFamily="34" charset="0"/>
              </a:rPr>
              <a:t>Adding value in e-publishing</a:t>
            </a:r>
            <a:endParaRPr lang="en-US" sz="4000" b="1" dirty="0">
              <a:latin typeface="Calibri" pitchFamily="34" charset="0"/>
            </a:endParaRPr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4987947"/>
            <a:ext cx="7859713" cy="1012821"/>
          </a:xfrm>
        </p:spPr>
        <p:txBody>
          <a:bodyPr/>
          <a:lstStyle/>
          <a:p>
            <a:pPr algn="ctr">
              <a:buNone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The Summer School in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Publishing</a:t>
            </a:r>
            <a:r>
              <a:rPr lang="hr-HR" dirty="0" smtClean="0">
                <a:solidFill>
                  <a:schemeClr val="tx1"/>
                </a:solidFill>
                <a:latin typeface="Calibri" pitchFamily="34" charset="0"/>
              </a:rPr>
              <a:t>, Zadar 2011.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6" name="Rectangle 6"/>
          <p:cNvSpPr txBox="1">
            <a:spLocks noChangeArrowheads="1"/>
          </p:cNvSpPr>
          <p:nvPr/>
        </p:nvSpPr>
        <p:spPr bwMode="auto">
          <a:xfrm>
            <a:off x="2857488" y="3143248"/>
            <a:ext cx="5072098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Zoran </a:t>
            </a:r>
            <a:r>
              <a:rPr kumimoji="0" lang="hr-HR" sz="280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Velagić, </a:t>
            </a:r>
            <a:r>
              <a:rPr lang="hr-HR" sz="2400" kern="0" dirty="0" err="1" smtClean="0">
                <a:solidFill>
                  <a:schemeClr val="tx2"/>
                </a:solidFill>
                <a:latin typeface="Calibri" pitchFamily="34" charset="0"/>
                <a:ea typeface="+mj-ea"/>
                <a:cs typeface="+mj-cs"/>
                <a:hlinkClick r:id="rId3"/>
              </a:rPr>
              <a:t>zvelagic</a:t>
            </a:r>
            <a:r>
              <a:rPr lang="hr-HR" sz="2400" kern="0" dirty="0" smtClean="0">
                <a:solidFill>
                  <a:schemeClr val="tx2"/>
                </a:solidFill>
                <a:latin typeface="Calibri" pitchFamily="34" charset="0"/>
                <a:ea typeface="+mj-ea"/>
                <a:cs typeface="+mj-cs"/>
                <a:hlinkClick r:id="rId3"/>
              </a:rPr>
              <a:t>@</a:t>
            </a:r>
            <a:r>
              <a:rPr lang="hr-HR" sz="2400" kern="0" dirty="0" err="1" smtClean="0">
                <a:solidFill>
                  <a:schemeClr val="tx2"/>
                </a:solidFill>
                <a:latin typeface="Calibri" pitchFamily="34" charset="0"/>
                <a:ea typeface="+mj-ea"/>
                <a:cs typeface="+mj-cs"/>
                <a:hlinkClick r:id="rId3"/>
              </a:rPr>
              <a:t>ffos.hr</a:t>
            </a:r>
            <a:endParaRPr lang="hr-HR" sz="2400" kern="0" dirty="0" smtClean="0">
              <a:solidFill>
                <a:schemeClr val="tx2"/>
              </a:solidFill>
              <a:latin typeface="Calibri" pitchFamily="34" charset="0"/>
              <a:ea typeface="+mj-ea"/>
              <a:cs typeface="+mj-cs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hr-HR" sz="2800" kern="0" dirty="0" smtClean="0">
                <a:solidFill>
                  <a:schemeClr val="tx2"/>
                </a:solidFill>
                <a:latin typeface="Calibri" pitchFamily="34" charset="0"/>
                <a:ea typeface="+mj-ea"/>
                <a:cs typeface="+mj-cs"/>
              </a:rPr>
              <a:t>Franjo Pehar, </a:t>
            </a:r>
            <a:r>
              <a:rPr lang="hr-HR" sz="2400" kern="0" dirty="0" err="1" smtClean="0">
                <a:solidFill>
                  <a:schemeClr val="tx2"/>
                </a:solidFill>
                <a:latin typeface="Calibri" pitchFamily="34" charset="0"/>
                <a:ea typeface="+mj-ea"/>
                <a:cs typeface="+mj-cs"/>
                <a:hlinkClick r:id="rId4"/>
              </a:rPr>
              <a:t>fpehar</a:t>
            </a:r>
            <a:r>
              <a:rPr lang="hr-HR" sz="2400" kern="0" dirty="0" smtClean="0">
                <a:solidFill>
                  <a:schemeClr val="tx2"/>
                </a:solidFill>
                <a:latin typeface="Calibri" pitchFamily="34" charset="0"/>
                <a:ea typeface="+mj-ea"/>
                <a:cs typeface="+mj-cs"/>
                <a:hlinkClick r:id="rId4"/>
              </a:rPr>
              <a:t>@</a:t>
            </a:r>
            <a:r>
              <a:rPr lang="hr-HR" sz="2400" kern="0" dirty="0" err="1" smtClean="0">
                <a:solidFill>
                  <a:schemeClr val="tx2"/>
                </a:solidFill>
                <a:latin typeface="Calibri" pitchFamily="34" charset="0"/>
                <a:ea typeface="+mj-ea"/>
                <a:cs typeface="+mj-cs"/>
                <a:hlinkClick r:id="rId4"/>
              </a:rPr>
              <a:t>unizd.hr</a:t>
            </a:r>
            <a:endParaRPr lang="hr-HR" sz="2400" kern="0" dirty="0" smtClean="0">
              <a:solidFill>
                <a:schemeClr val="tx2"/>
              </a:solidFill>
              <a:latin typeface="Calibri" pitchFamily="34" charset="0"/>
              <a:ea typeface="+mj-ea"/>
              <a:cs typeface="+mj-cs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hr-HR" sz="2800" kern="0" dirty="0" smtClean="0">
                <a:solidFill>
                  <a:schemeClr val="tx2"/>
                </a:solidFill>
                <a:latin typeface="Calibri" pitchFamily="34" charset="0"/>
                <a:ea typeface="+mj-ea"/>
                <a:cs typeface="+mj-cs"/>
              </a:rPr>
              <a:t>Tomislav Jakopec, </a:t>
            </a:r>
            <a:r>
              <a:rPr lang="hr-HR" sz="2400" kern="0" dirty="0" err="1" smtClean="0">
                <a:solidFill>
                  <a:schemeClr val="tx2"/>
                </a:solidFill>
                <a:latin typeface="Calibri" pitchFamily="34" charset="0"/>
                <a:ea typeface="+mj-ea"/>
                <a:cs typeface="+mj-cs"/>
                <a:hlinkClick r:id="rId5"/>
              </a:rPr>
              <a:t>tjakopec</a:t>
            </a:r>
            <a:r>
              <a:rPr lang="hr-HR" sz="2400" kern="0" dirty="0" smtClean="0">
                <a:solidFill>
                  <a:schemeClr val="tx2"/>
                </a:solidFill>
                <a:latin typeface="Calibri" pitchFamily="34" charset="0"/>
                <a:ea typeface="+mj-ea"/>
                <a:cs typeface="+mj-cs"/>
                <a:hlinkClick r:id="rId5"/>
              </a:rPr>
              <a:t>@</a:t>
            </a:r>
            <a:r>
              <a:rPr lang="hr-HR" sz="2400" kern="0" dirty="0" err="1" smtClean="0">
                <a:solidFill>
                  <a:schemeClr val="tx2"/>
                </a:solidFill>
                <a:latin typeface="Calibri" pitchFamily="34" charset="0"/>
                <a:ea typeface="+mj-ea"/>
                <a:cs typeface="+mj-cs"/>
                <a:hlinkClick r:id="rId5"/>
              </a:rPr>
              <a:t>ffos.hr</a:t>
            </a:r>
            <a:r>
              <a:rPr lang="hr-HR" sz="2400" kern="0" dirty="0" smtClean="0">
                <a:solidFill>
                  <a:schemeClr val="tx2"/>
                </a:solidFill>
                <a:latin typeface="Calibri" pitchFamily="34" charset="0"/>
                <a:ea typeface="+mj-ea"/>
                <a:cs typeface="+mj-cs"/>
              </a:rPr>
              <a:t> </a:t>
            </a:r>
            <a:r>
              <a:rPr lang="hr-HR" sz="2400" kern="0" dirty="0" smtClean="0">
                <a:solidFill>
                  <a:schemeClr val="tx2"/>
                </a:solidFill>
                <a:latin typeface="Calibri" pitchFamily="34" charset="0"/>
                <a:ea typeface="+mj-ea"/>
                <a:cs typeface="+mj-cs"/>
              </a:rPr>
              <a:t> </a:t>
            </a:r>
            <a:endParaRPr kumimoji="0" lang="en-US" sz="240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44" y="1071546"/>
            <a:ext cx="8572560" cy="5715016"/>
          </a:xfrm>
        </p:spPr>
        <p:txBody>
          <a:bodyPr/>
          <a:lstStyle/>
          <a:p>
            <a:r>
              <a:rPr lang="en-US" sz="2000" dirty="0" smtClean="0"/>
              <a:t>possibilities of adding value in five interconnected fields (</a:t>
            </a:r>
            <a:r>
              <a:rPr lang="en-US" sz="1600" dirty="0" smtClean="0"/>
              <a:t>according to </a:t>
            </a:r>
            <a:r>
              <a:rPr lang="en-US" sz="1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Paul Richardson and Graham Taylor, </a:t>
            </a:r>
            <a:r>
              <a:rPr lang="en-US" sz="1600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Guide to the UK Publishing </a:t>
            </a:r>
            <a:r>
              <a:rPr lang="en-US" sz="1600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Industry</a:t>
            </a:r>
            <a:r>
              <a:rPr lang="hr-HR" sz="1600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r>
              <a:rPr lang="en-US" sz="1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hr-HR" sz="1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</a:t>
            </a:r>
            <a:r>
              <a:rPr lang="en-US" sz="1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Publishers Association, 2008</a:t>
            </a:r>
            <a:r>
              <a:rPr lang="en-US" sz="1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r>
              <a:rPr lang="hr-HR" sz="1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</a:t>
            </a:r>
            <a:r>
              <a:rPr lang="en-US" sz="2000" dirty="0" smtClean="0"/>
              <a:t>:</a:t>
            </a:r>
            <a:endParaRPr lang="en-US" sz="2000" dirty="0" smtClean="0"/>
          </a:p>
          <a:p>
            <a:pPr lvl="1">
              <a:buClrTx/>
              <a:buFont typeface="Arial" pitchFamily="34" charset="0"/>
              <a:buChar char="•"/>
            </a:pPr>
            <a:r>
              <a:rPr lang="en-US" sz="1800" dirty="0" smtClean="0"/>
              <a:t>economic – profitable industry, highly-skilled people, involved in technological development</a:t>
            </a:r>
          </a:p>
          <a:p>
            <a:pPr lvl="1">
              <a:buClrTx/>
              <a:buFont typeface="Arial" pitchFamily="34" charset="0"/>
              <a:buChar char="•"/>
            </a:pPr>
            <a:r>
              <a:rPr lang="en-US" sz="1800" dirty="0" smtClean="0"/>
              <a:t>educational – school system is almost completely based on publishers’ products</a:t>
            </a:r>
          </a:p>
          <a:p>
            <a:pPr lvl="1">
              <a:buClrTx/>
              <a:buFont typeface="Arial" pitchFamily="34" charset="0"/>
              <a:buChar char="•"/>
            </a:pPr>
            <a:r>
              <a:rPr lang="en-US" sz="1800" dirty="0" smtClean="0"/>
              <a:t>scientific – enables scientific communication, access to information and knowledge</a:t>
            </a:r>
          </a:p>
          <a:p>
            <a:pPr lvl="1">
              <a:buClrTx/>
              <a:buFont typeface="Arial" pitchFamily="34" charset="0"/>
              <a:buChar char="•"/>
            </a:pPr>
            <a:r>
              <a:rPr lang="en-US" sz="1800" dirty="0" smtClean="0"/>
              <a:t>social (entertainment) – socialization of child, free time of adults…</a:t>
            </a:r>
          </a:p>
          <a:p>
            <a:pPr lvl="1">
              <a:buClrTx/>
              <a:buFont typeface="Arial" pitchFamily="34" charset="0"/>
              <a:buChar char="•"/>
            </a:pPr>
            <a:r>
              <a:rPr lang="en-US" sz="1800" dirty="0" smtClean="0"/>
              <a:t>cultural – publishing diversity as necessity for vital democracy, soft diplomacy …</a:t>
            </a:r>
            <a:r>
              <a:rPr lang="hr-HR" sz="1800" dirty="0" smtClean="0"/>
              <a:t> </a:t>
            </a:r>
            <a:endParaRPr lang="en-US" sz="1800" dirty="0"/>
          </a:p>
        </p:txBody>
      </p:sp>
      <p:sp>
        <p:nvSpPr>
          <p:cNvPr id="5" name="Down Arrow 4"/>
          <p:cNvSpPr/>
          <p:nvPr/>
        </p:nvSpPr>
        <p:spPr>
          <a:xfrm>
            <a:off x="4286248" y="5500702"/>
            <a:ext cx="357190" cy="571504"/>
          </a:xfrm>
          <a:prstGeom prst="downArrow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Isosceles Triangle 14"/>
          <p:cNvSpPr/>
          <p:nvPr/>
        </p:nvSpPr>
        <p:spPr>
          <a:xfrm>
            <a:off x="2143108" y="1214422"/>
            <a:ext cx="4500594" cy="3486168"/>
          </a:xfrm>
          <a:prstGeom prst="triangle">
            <a:avLst/>
          </a:prstGeom>
          <a:solidFill>
            <a:srgbClr val="EF881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 smtClean="0">
                <a:solidFill>
                  <a:schemeClr val="tx1"/>
                </a:solidFill>
              </a:rPr>
              <a:t>ECONOMIC</a:t>
            </a:r>
          </a:p>
          <a:p>
            <a:pPr algn="ctr"/>
            <a:r>
              <a:rPr lang="hr-HR" b="1" dirty="0" smtClean="0">
                <a:solidFill>
                  <a:schemeClr val="tx1"/>
                </a:solidFill>
              </a:rPr>
              <a:t>EDUCATIONAL</a:t>
            </a:r>
          </a:p>
          <a:p>
            <a:pPr algn="ctr"/>
            <a:r>
              <a:rPr lang="hr-HR" b="1" dirty="0" smtClean="0">
                <a:solidFill>
                  <a:schemeClr val="tx1"/>
                </a:solidFill>
              </a:rPr>
              <a:t>SCIENTIFIC</a:t>
            </a:r>
          </a:p>
          <a:p>
            <a:pPr algn="ctr"/>
            <a:r>
              <a:rPr lang="hr-HR" b="1" dirty="0" smtClean="0">
                <a:solidFill>
                  <a:schemeClr val="tx1"/>
                </a:solidFill>
              </a:rPr>
              <a:t>SOCIAL</a:t>
            </a:r>
          </a:p>
          <a:p>
            <a:pPr algn="ctr"/>
            <a:r>
              <a:rPr lang="hr-HR" b="1" dirty="0" smtClean="0">
                <a:solidFill>
                  <a:schemeClr val="tx1"/>
                </a:solidFill>
              </a:rPr>
              <a:t>CULTURAL</a:t>
            </a:r>
          </a:p>
          <a:p>
            <a:pPr algn="ctr"/>
            <a:r>
              <a:rPr lang="hr-HR" b="1" dirty="0" smtClean="0">
                <a:solidFill>
                  <a:schemeClr val="tx1"/>
                </a:solidFill>
              </a:rPr>
              <a:t>…</a:t>
            </a:r>
          </a:p>
          <a:p>
            <a:pPr algn="ctr"/>
            <a:r>
              <a:rPr lang="hr-HR" b="1" dirty="0" smtClean="0">
                <a:solidFill>
                  <a:schemeClr val="tx1"/>
                </a:solidFill>
              </a:rPr>
              <a:t>FIELDS</a:t>
            </a:r>
          </a:p>
          <a:p>
            <a:pPr algn="ctr"/>
            <a:endParaRPr lang="hr-HR" b="1" dirty="0" smtClean="0">
              <a:solidFill>
                <a:schemeClr val="tx1"/>
              </a:solidFill>
            </a:endParaRPr>
          </a:p>
          <a:p>
            <a:pPr algn="ctr"/>
            <a:endParaRPr lang="hr-HR" b="1" dirty="0" smtClean="0">
              <a:solidFill>
                <a:schemeClr val="tx1"/>
              </a:solidFill>
            </a:endParaRPr>
          </a:p>
          <a:p>
            <a:pPr algn="ctr"/>
            <a:endParaRPr lang="hr-HR" b="1" dirty="0" smtClean="0">
              <a:solidFill>
                <a:schemeClr val="tx1"/>
              </a:solidFill>
            </a:endParaRPr>
          </a:p>
          <a:p>
            <a:pPr algn="ctr"/>
            <a:endParaRPr lang="hr-HR" b="1" dirty="0">
              <a:solidFill>
                <a:schemeClr val="tx1"/>
              </a:solidFill>
            </a:endParaRPr>
          </a:p>
          <a:p>
            <a:pPr algn="ctr"/>
            <a:endParaRPr lang="hr-HR" b="1" dirty="0">
              <a:solidFill>
                <a:schemeClr val="tx1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3214678" y="785794"/>
            <a:ext cx="2286016" cy="571504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500" b="1" dirty="0" smtClean="0">
                <a:solidFill>
                  <a:schemeClr val="tx1"/>
                </a:solidFill>
              </a:rPr>
              <a:t>MARKET – READERS</a:t>
            </a:r>
            <a:endParaRPr lang="hr-HR" sz="1500" b="1" dirty="0">
              <a:solidFill>
                <a:schemeClr val="tx1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857224" y="4572008"/>
            <a:ext cx="2000264" cy="50006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500" b="1" dirty="0" smtClean="0">
                <a:solidFill>
                  <a:schemeClr val="tx1"/>
                </a:solidFill>
              </a:rPr>
              <a:t>CONTENT</a:t>
            </a:r>
            <a:endParaRPr lang="hr-HR" sz="1500" b="1" dirty="0">
              <a:solidFill>
                <a:schemeClr val="tx1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5857884" y="4572008"/>
            <a:ext cx="2000264" cy="50006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500" b="1" dirty="0" smtClean="0">
                <a:solidFill>
                  <a:schemeClr val="tx1"/>
                </a:solidFill>
              </a:rPr>
              <a:t>TECHNOLOGY</a:t>
            </a:r>
            <a:endParaRPr lang="hr-HR" sz="1500" b="1" dirty="0">
              <a:solidFill>
                <a:schemeClr val="tx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5929322" y="1428736"/>
            <a:ext cx="1857388" cy="500066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500" b="1" dirty="0" smtClean="0">
                <a:solidFill>
                  <a:schemeClr val="tx1"/>
                </a:solidFill>
              </a:rPr>
              <a:t>CONTENT, TEXT, </a:t>
            </a:r>
            <a:r>
              <a:rPr lang="hr-HR" sz="1500" b="1" i="1" dirty="0" smtClean="0">
                <a:solidFill>
                  <a:schemeClr val="tx1"/>
                </a:solidFill>
              </a:rPr>
              <a:t>ŠTIVO</a:t>
            </a:r>
            <a:endParaRPr lang="hr-HR" sz="1500" b="1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214282" y="3000372"/>
            <a:ext cx="1928826" cy="57150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sz="1500" b="1" dirty="0" smtClean="0">
                <a:solidFill>
                  <a:schemeClr val="tx1"/>
                </a:solidFill>
              </a:rPr>
              <a:t>INFORMATIONAL, AESTHETIC …</a:t>
            </a:r>
            <a:endParaRPr lang="hr-HR" sz="1500" b="1" dirty="0">
              <a:solidFill>
                <a:schemeClr val="tx1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6572264" y="3214686"/>
            <a:ext cx="2143140" cy="85725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sz="1500" b="1" dirty="0" smtClean="0">
                <a:solidFill>
                  <a:schemeClr val="tx1"/>
                </a:solidFill>
              </a:rPr>
              <a:t>EDITING, TRANSFER, MANIPULATION… </a:t>
            </a:r>
            <a:endParaRPr lang="hr-HR" sz="1500" b="1" dirty="0">
              <a:solidFill>
                <a:schemeClr val="tx1"/>
              </a:solidFill>
            </a:endParaRPr>
          </a:p>
        </p:txBody>
      </p:sp>
      <p:cxnSp>
        <p:nvCxnSpPr>
          <p:cNvPr id="22" name="Shape 21"/>
          <p:cNvCxnSpPr>
            <a:stCxn id="16" idx="3"/>
            <a:endCxn id="19" idx="0"/>
          </p:cNvCxnSpPr>
          <p:nvPr/>
        </p:nvCxnSpPr>
        <p:spPr>
          <a:xfrm>
            <a:off x="5500694" y="1071546"/>
            <a:ext cx="1357322" cy="357190"/>
          </a:xfrm>
          <a:prstGeom prst="bentConnector2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hape 22"/>
          <p:cNvCxnSpPr>
            <a:stCxn id="17" idx="0"/>
            <a:endCxn id="20" idx="3"/>
          </p:cNvCxnSpPr>
          <p:nvPr/>
        </p:nvCxnSpPr>
        <p:spPr>
          <a:xfrm rot="5400000" flipH="1" flipV="1">
            <a:off x="1357290" y="3786190"/>
            <a:ext cx="1285884" cy="285752"/>
          </a:xfrm>
          <a:prstGeom prst="bentConnector4">
            <a:avLst>
              <a:gd name="adj1" fmla="val 38889"/>
              <a:gd name="adj2" fmla="val 179999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hape 23"/>
          <p:cNvCxnSpPr>
            <a:stCxn id="18" idx="0"/>
          </p:cNvCxnSpPr>
          <p:nvPr/>
        </p:nvCxnSpPr>
        <p:spPr>
          <a:xfrm rot="5400000" flipH="1" flipV="1">
            <a:off x="7072330" y="3857628"/>
            <a:ext cx="500066" cy="928694"/>
          </a:xfrm>
          <a:prstGeom prst="bentConnector2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Isosceles Triangle 11"/>
          <p:cNvSpPr/>
          <p:nvPr/>
        </p:nvSpPr>
        <p:spPr>
          <a:xfrm rot="10800000">
            <a:off x="3011230" y="4143380"/>
            <a:ext cx="2775216" cy="2371700"/>
          </a:xfrm>
          <a:prstGeom prst="triangl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500430" y="4229088"/>
            <a:ext cx="1785950" cy="642942"/>
          </a:xfrm>
          <a:prstGeom prst="roundRect">
            <a:avLst/>
          </a:prstGeom>
          <a:solidFill>
            <a:srgbClr val="EF881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 smtClean="0">
                <a:solidFill>
                  <a:schemeClr val="tx1"/>
                </a:solidFill>
              </a:rPr>
              <a:t>PUBLISHING FIELDS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4343" y="2071678"/>
            <a:ext cx="6888185" cy="863600"/>
          </a:xfrm>
        </p:spPr>
        <p:txBody>
          <a:bodyPr/>
          <a:lstStyle/>
          <a:p>
            <a:r>
              <a:rPr lang="en-US" dirty="0" smtClean="0">
                <a:solidFill>
                  <a:srgbClr val="00B0F0"/>
                </a:solidFill>
                <a:hlinkClick r:id="rId2"/>
              </a:rPr>
              <a:t>http://web.ffos.hr/oziz/novosti/</a:t>
            </a:r>
            <a:endParaRPr lang="en-US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115328" cy="5214974"/>
          </a:xfrm>
        </p:spPr>
        <p:txBody>
          <a:bodyPr/>
          <a:lstStyle/>
          <a:p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Two questions raised by Armstrong and Lonsdale</a:t>
            </a:r>
            <a:r>
              <a:rPr lang="en-US" sz="2000" dirty="0" smtClean="0"/>
              <a:t> in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</a:t>
            </a:r>
            <a:r>
              <a:rPr lang="en-US" sz="20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publishing of electronic scholarly monographs and textbooks</a:t>
            </a:r>
            <a:r>
              <a:rPr lang="en-U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1998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(</a:t>
            </a:r>
            <a:r>
              <a: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2"/>
              </a:rPr>
              <a:t>http</a:t>
            </a:r>
            <a:r>
              <a:rPr lang="en-US" sz="1800" dirty="0">
                <a:solidFill>
                  <a:schemeClr val="tx1"/>
                </a:solidFill>
                <a:latin typeface="+mn-lt"/>
                <a:ea typeface="+mn-ea"/>
                <a:cs typeface="+mn-cs"/>
                <a:hlinkClick r:id="rId2"/>
              </a:rPr>
              <a:t>://</a:t>
            </a:r>
            <a:r>
              <a: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2"/>
              </a:rPr>
              <a:t>www.ukoln.ac.uk/dlis/models/studies/elec-pub/elec-pub.htm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):</a:t>
            </a:r>
          </a:p>
          <a:p>
            <a:endParaRPr lang="en-US" sz="20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2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How value may be added </a:t>
            </a:r>
            <a:r>
              <a:rPr lang="en-US" sz="2200" dirty="0" smtClean="0">
                <a:latin typeface="+mn-lt"/>
                <a:ea typeface="+mn-ea"/>
                <a:cs typeface="+mn-cs"/>
              </a:rPr>
              <a:t>to</a:t>
            </a:r>
            <a:r>
              <a:rPr lang="en-US" sz="2200" b="1" dirty="0" smtClean="0">
                <a:solidFill>
                  <a:srgbClr val="EF8812"/>
                </a:solidFill>
                <a:latin typeface="+mn-lt"/>
                <a:ea typeface="+mn-ea"/>
                <a:cs typeface="+mn-cs"/>
              </a:rPr>
              <a:t> existing print books</a:t>
            </a:r>
            <a:r>
              <a:rPr lang="en-US" sz="2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through the electronic medium</a:t>
            </a:r>
          </a:p>
          <a:p>
            <a:r>
              <a:rPr lang="en-US" sz="2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How value can be added to </a:t>
            </a:r>
            <a:r>
              <a:rPr lang="en-US" sz="2200" b="1" dirty="0" smtClean="0">
                <a:solidFill>
                  <a:srgbClr val="EF8812"/>
                </a:solidFill>
                <a:latin typeface="+mn-lt"/>
                <a:ea typeface="+mn-ea"/>
                <a:cs typeface="+mn-cs"/>
              </a:rPr>
              <a:t>electronic works in more innovative ways</a:t>
            </a:r>
          </a:p>
          <a:p>
            <a:endParaRPr lang="en-US" sz="20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Otherwise, electronic </a:t>
            </a:r>
            <a:r>
              <a:rPr lang="en-U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documents 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are shrunk </a:t>
            </a:r>
            <a:r>
              <a:rPr lang="en-US" sz="2000" b="1" dirty="0" smtClean="0">
                <a:solidFill>
                  <a:srgbClr val="EF8812"/>
                </a:solidFill>
                <a:latin typeface="+mn-lt"/>
                <a:ea typeface="+mn-ea"/>
                <a:cs typeface="+mn-cs"/>
              </a:rPr>
              <a:t>to facsimiles </a:t>
            </a:r>
            <a:r>
              <a:rPr lang="en-US" sz="2000" b="1" dirty="0">
                <a:solidFill>
                  <a:srgbClr val="EF8812"/>
                </a:solidFill>
                <a:latin typeface="+mn-lt"/>
                <a:ea typeface="+mn-ea"/>
                <a:cs typeface="+mn-cs"/>
              </a:rPr>
              <a:t>of paper </a:t>
            </a:r>
            <a:r>
              <a:rPr lang="en-US" sz="2000" b="1" dirty="0" smtClean="0">
                <a:solidFill>
                  <a:srgbClr val="EF8812"/>
                </a:solidFill>
                <a:latin typeface="+mn-lt"/>
                <a:ea typeface="+mn-ea"/>
                <a:cs typeface="+mn-cs"/>
              </a:rPr>
              <a:t>originals</a:t>
            </a:r>
            <a:endParaRPr lang="en-US" sz="2000" b="1" dirty="0">
              <a:solidFill>
                <a:srgbClr val="EF881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214422"/>
            <a:ext cx="8358246" cy="4643470"/>
          </a:xfrm>
        </p:spPr>
        <p:txBody>
          <a:bodyPr/>
          <a:lstStyle/>
          <a:p>
            <a:r>
              <a:rPr lang="en-US" sz="2000" b="1" dirty="0" smtClean="0">
                <a:solidFill>
                  <a:srgbClr val="EF8812"/>
                </a:solidFill>
                <a:latin typeface="+mn-lt"/>
                <a:ea typeface="+mn-ea"/>
                <a:cs typeface="+mn-cs"/>
              </a:rPr>
              <a:t>advantages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of </a:t>
            </a:r>
            <a:r>
              <a:rPr lang="en-US" sz="2000" b="1" dirty="0" smtClean="0">
                <a:solidFill>
                  <a:srgbClr val="EF8812"/>
                </a:solidFill>
              </a:rPr>
              <a:t>book in printed volume 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600" dirty="0" smtClean="0"/>
              <a:t>Giles</a:t>
            </a:r>
            <a:r>
              <a:rPr lang="hr-HR" sz="1600" dirty="0" smtClean="0"/>
              <a:t> </a:t>
            </a:r>
            <a:r>
              <a:rPr lang="en-US" sz="1600" dirty="0" smtClean="0"/>
              <a:t>Clark, </a:t>
            </a:r>
            <a:r>
              <a:rPr lang="en-US" sz="1600" i="1" dirty="0" smtClean="0"/>
              <a:t>Inside Book Publishing</a:t>
            </a:r>
            <a:r>
              <a:rPr lang="en-US" sz="1600" dirty="0" smtClean="0"/>
              <a:t> (London and New York: </a:t>
            </a:r>
            <a:r>
              <a:rPr lang="en-US" sz="1600" dirty="0" err="1" smtClean="0"/>
              <a:t>Routledge</a:t>
            </a:r>
            <a:r>
              <a:rPr lang="en-US" sz="1600" dirty="0" smtClean="0"/>
              <a:t> 2002</a:t>
            </a:r>
            <a:r>
              <a:rPr lang="en-US" sz="1600" baseline="30000" dirty="0" smtClean="0"/>
              <a:t>3</a:t>
            </a:r>
            <a:r>
              <a:rPr lang="en-US" sz="1600" dirty="0" smtClean="0"/>
              <a:t>): 2</a:t>
            </a:r>
            <a:r>
              <a:rPr lang="en-US" sz="2000" dirty="0" smtClean="0"/>
              <a:t>):</a:t>
            </a:r>
          </a:p>
          <a:p>
            <a:pPr lvl="1">
              <a:buClrTx/>
            </a:pPr>
            <a:r>
              <a:rPr lang="en-US" dirty="0" smtClean="0"/>
              <a:t>length, permanence, portability, robustness, </a:t>
            </a:r>
            <a:r>
              <a:rPr lang="en-US" dirty="0" err="1" smtClean="0"/>
              <a:t>browsability</a:t>
            </a:r>
            <a:r>
              <a:rPr lang="en-US" dirty="0" smtClean="0"/>
              <a:t>, re-readability…</a:t>
            </a:r>
          </a:p>
          <a:p>
            <a:pPr lvl="1">
              <a:buClrTx/>
            </a:pPr>
            <a:r>
              <a:rPr lang="en-US" dirty="0" smtClean="0"/>
              <a:t>physical attractiveness, status in society</a:t>
            </a:r>
          </a:p>
          <a:p>
            <a:pPr lvl="1">
              <a:buClrTx/>
            </a:pPr>
            <a:r>
              <a:rPr lang="en-US" dirty="0" smtClean="0"/>
              <a:t>no need for power source or maintenance, transcends technological changes</a:t>
            </a:r>
          </a:p>
          <a:p>
            <a:pPr>
              <a:buNone/>
            </a:pPr>
            <a:endParaRPr lang="en-US" sz="2000" dirty="0" smtClean="0">
              <a:solidFill>
                <a:srgbClr val="EF8812"/>
              </a:solidFill>
            </a:endParaRPr>
          </a:p>
          <a:p>
            <a:pPr>
              <a:buNone/>
            </a:pPr>
            <a:r>
              <a:rPr lang="en-US" sz="2000" dirty="0" smtClean="0"/>
              <a:t>portability</a:t>
            </a:r>
            <a:r>
              <a:rPr lang="hr-HR" sz="2000" dirty="0" smtClean="0"/>
              <a:t> </a:t>
            </a:r>
            <a:r>
              <a:rPr lang="en-US" sz="2000" dirty="0" smtClean="0"/>
              <a:t>– 				development of e-readers</a:t>
            </a:r>
          </a:p>
          <a:p>
            <a:pPr>
              <a:buNone/>
            </a:pPr>
            <a:r>
              <a:rPr lang="en-US" sz="2000" dirty="0" smtClean="0"/>
              <a:t>physical attractiveness	</a:t>
            </a:r>
            <a:r>
              <a:rPr lang="hr-HR" sz="2000" dirty="0" smtClean="0"/>
              <a:t>+</a:t>
            </a:r>
            <a:r>
              <a:rPr lang="en-US" sz="2000" dirty="0" smtClean="0"/>
              <a:t>		inner &amp; outer aesthetic </a:t>
            </a:r>
          </a:p>
          <a:p>
            <a:pPr>
              <a:buNone/>
            </a:pPr>
            <a:r>
              <a:rPr lang="en-US" sz="2000" dirty="0" smtClean="0"/>
              <a:t>transcends technological changes</a:t>
            </a:r>
            <a:r>
              <a:rPr lang="hr-HR" sz="2000" dirty="0" smtClean="0"/>
              <a:t> </a:t>
            </a:r>
            <a:r>
              <a:rPr lang="en-US" sz="2000" dirty="0" smtClean="0"/>
              <a:t>– 	</a:t>
            </a:r>
            <a:r>
              <a:rPr lang="hr-HR" sz="2000" dirty="0" err="1" smtClean="0"/>
              <a:t>only</a:t>
            </a:r>
            <a:r>
              <a:rPr lang="hr-HR" sz="2000" dirty="0" smtClean="0"/>
              <a:t> </a:t>
            </a:r>
            <a:r>
              <a:rPr lang="en-US" sz="2000" dirty="0" smtClean="0"/>
              <a:t>in short terms</a:t>
            </a:r>
            <a:endParaRPr lang="en-US" sz="2000" dirty="0">
              <a:solidFill>
                <a:srgbClr val="EF8812"/>
              </a:solidFill>
            </a:endParaRPr>
          </a:p>
        </p:txBody>
      </p:sp>
      <p:sp>
        <p:nvSpPr>
          <p:cNvPr id="4" name="Down Arrow 3"/>
          <p:cNvSpPr/>
          <p:nvPr/>
        </p:nvSpPr>
        <p:spPr>
          <a:xfrm>
            <a:off x="4286248" y="5500702"/>
            <a:ext cx="357190" cy="785818"/>
          </a:xfrm>
          <a:prstGeom prst="downArrow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115328" cy="5214974"/>
          </a:xfrm>
        </p:spPr>
        <p:txBody>
          <a:bodyPr/>
          <a:lstStyle/>
          <a:p>
            <a:r>
              <a:rPr lang="en-US" sz="2000" b="1" dirty="0" smtClean="0">
                <a:solidFill>
                  <a:srgbClr val="EF8812"/>
                </a:solidFill>
                <a:latin typeface="+mn-lt"/>
                <a:ea typeface="+mn-ea"/>
                <a:cs typeface="+mn-cs"/>
              </a:rPr>
              <a:t>What is a book?</a:t>
            </a:r>
          </a:p>
          <a:p>
            <a:pPr lvl="1">
              <a:buClrTx/>
              <a:buFont typeface="Arial" pitchFamily="34" charset="0"/>
              <a:buChar char="•"/>
            </a:pPr>
            <a:r>
              <a:rPr lang="en-US" dirty="0" err="1" smtClean="0"/>
              <a:t>Unesco</a:t>
            </a:r>
            <a:r>
              <a:rPr lang="en-US" dirty="0" smtClean="0"/>
              <a:t> definition</a:t>
            </a:r>
          </a:p>
          <a:p>
            <a:pPr lvl="1">
              <a:buClrTx/>
              <a:buFont typeface="Arial" pitchFamily="34" charset="0"/>
              <a:buChar char="•"/>
            </a:pPr>
            <a:r>
              <a:rPr lang="en-US" dirty="0" smtClean="0"/>
              <a:t>“a collection of pages containing text and sometimes pictures, bound together inside a cover” (</a:t>
            </a:r>
            <a:r>
              <a:rPr lang="en-US" sz="1600" dirty="0" smtClean="0"/>
              <a:t>the</a:t>
            </a:r>
            <a:r>
              <a:rPr lang="hr-HR" sz="1600" dirty="0" smtClean="0"/>
              <a:t> </a:t>
            </a:r>
            <a:r>
              <a:rPr lang="en-US" sz="1600" dirty="0" smtClean="0"/>
              <a:t>guardian’s </a:t>
            </a:r>
            <a:r>
              <a:rPr lang="en-US" sz="1600" i="1" dirty="0" smtClean="0"/>
              <a:t>Dictionary of Publishing and Printing</a:t>
            </a:r>
            <a:r>
              <a:rPr lang="en-US" sz="1600" dirty="0" smtClean="0"/>
              <a:t>, A&amp;C Black, 2006</a:t>
            </a:r>
            <a:r>
              <a:rPr lang="en-US" baseline="30000" dirty="0" smtClean="0"/>
              <a:t>3</a:t>
            </a:r>
            <a:r>
              <a:rPr lang="en-US" dirty="0" smtClean="0"/>
              <a:t>)</a:t>
            </a:r>
          </a:p>
          <a:p>
            <a:pPr marL="742950" lvl="2" indent="-342900">
              <a:buClrTx/>
              <a:buFont typeface="Arial" pitchFamily="34" charset="0"/>
              <a:buChar char="•"/>
            </a:pPr>
            <a:r>
              <a:rPr lang="en-US" sz="2000" dirty="0" smtClean="0"/>
              <a:t>“primitive” </a:t>
            </a:r>
            <a:r>
              <a:rPr lang="en-US" sz="2000" b="1" dirty="0" smtClean="0">
                <a:solidFill>
                  <a:srgbClr val="FF0000"/>
                </a:solidFill>
              </a:rPr>
              <a:t>information</a:t>
            </a:r>
            <a:r>
              <a:rPr lang="en-US" sz="2000" dirty="0" smtClean="0"/>
              <a:t> architecture (</a:t>
            </a:r>
            <a:r>
              <a:rPr lang="en-US" sz="1600" dirty="0" smtClean="0"/>
              <a:t>Cope </a:t>
            </a:r>
            <a:r>
              <a:rPr lang="hr-HR" sz="1600" dirty="0" err="1" smtClean="0"/>
              <a:t>and</a:t>
            </a:r>
            <a:r>
              <a:rPr lang="hr-HR" sz="1600" dirty="0" smtClean="0"/>
              <a:t> </a:t>
            </a:r>
            <a:r>
              <a:rPr lang="en-US" sz="1600" dirty="0" smtClean="0"/>
              <a:t>Philips</a:t>
            </a:r>
            <a:r>
              <a:rPr lang="en-US" sz="2000" dirty="0" smtClean="0"/>
              <a:t>)</a:t>
            </a:r>
          </a:p>
          <a:p>
            <a:pPr marL="742950" lvl="2" indent="-342900">
              <a:buClrTx/>
              <a:buFont typeface="Arial" pitchFamily="34" charset="0"/>
              <a:buChar char="•"/>
            </a:pPr>
            <a:r>
              <a:rPr lang="en-US" sz="2000" dirty="0" smtClean="0"/>
              <a:t>means (agent) of communication (</a:t>
            </a:r>
            <a:r>
              <a:rPr lang="en-US" sz="1600" dirty="0" err="1" smtClean="0"/>
              <a:t>Darnton</a:t>
            </a:r>
            <a:r>
              <a:rPr lang="en-US" sz="2000" dirty="0" smtClean="0"/>
              <a:t>)</a:t>
            </a:r>
          </a:p>
          <a:p>
            <a:pPr marL="742950" lvl="2" indent="-342900">
              <a:buClrTx/>
              <a:buFont typeface="Arial" pitchFamily="34" charset="0"/>
              <a:buChar char="•"/>
            </a:pPr>
            <a:r>
              <a:rPr lang="en-US" sz="2000" dirty="0" smtClean="0"/>
              <a:t>…</a:t>
            </a:r>
          </a:p>
          <a:p>
            <a:pPr marL="742950" lvl="2" indent="-342900">
              <a:buClrTx/>
              <a:buFont typeface="Arial" pitchFamily="34" charset="0"/>
              <a:buChar char="•"/>
            </a:pPr>
            <a:r>
              <a:rPr lang="en-US" sz="2000" dirty="0" smtClean="0"/>
              <a:t>intrinsically characterized by market/cultural dichotomy</a:t>
            </a:r>
          </a:p>
          <a:p>
            <a:pPr marL="742950" lvl="2" indent="-342900">
              <a:buClrTx/>
              <a:buFont typeface="Arial" pitchFamily="34" charset="0"/>
              <a:buChar char="•"/>
            </a:pPr>
            <a:endParaRPr lang="en-US" sz="2000" dirty="0" smtClean="0"/>
          </a:p>
          <a:p>
            <a:pPr marL="342900" lvl="1" indent="0">
              <a:buClrTx/>
              <a:buNone/>
            </a:pPr>
            <a:r>
              <a:rPr lang="en-US" dirty="0" smtClean="0"/>
              <a:t>There is no single and simple answer in book history, publishing history, book studies, media studies … = </a:t>
            </a:r>
            <a:r>
              <a:rPr lang="en-US" b="1" dirty="0" smtClean="0">
                <a:solidFill>
                  <a:srgbClr val="EF8812"/>
                </a:solidFill>
              </a:rPr>
              <a:t>we speak different languages</a:t>
            </a:r>
          </a:p>
          <a:p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928670"/>
            <a:ext cx="8358246" cy="5143536"/>
          </a:xfrm>
        </p:spPr>
        <p:txBody>
          <a:bodyPr/>
          <a:lstStyle/>
          <a:p>
            <a:r>
              <a:rPr lang="en-US" sz="2000" b="1" dirty="0" smtClean="0">
                <a:solidFill>
                  <a:srgbClr val="EF8812"/>
                </a:solidFill>
                <a:latin typeface="+mn-lt"/>
                <a:ea typeface="+mn-ea"/>
                <a:cs typeface="+mn-cs"/>
              </a:rPr>
              <a:t>advantages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of </a:t>
            </a:r>
            <a:r>
              <a:rPr lang="en-US" sz="2000" b="1" dirty="0" smtClean="0">
                <a:solidFill>
                  <a:srgbClr val="EF8812"/>
                </a:solidFill>
              </a:rPr>
              <a:t>book as electronic work 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600" dirty="0" smtClean="0"/>
              <a:t>from </a:t>
            </a:r>
            <a:r>
              <a:rPr lang="en-US" sz="1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Thompson, J. B. </a:t>
            </a:r>
            <a:r>
              <a:rPr lang="en-US" sz="1600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Books in the Digital Age… </a:t>
            </a:r>
            <a:r>
              <a:rPr lang="en-US" sz="1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(Cambridge: Polity Press, 2005) onward</a:t>
            </a:r>
            <a:r>
              <a:rPr lang="en-US" sz="2000" dirty="0" smtClean="0"/>
              <a:t>):</a:t>
            </a:r>
          </a:p>
          <a:p>
            <a:pPr lvl="1">
              <a:buClrTx/>
              <a:buFont typeface="Arial" pitchFamily="34" charset="0"/>
              <a:buChar char="•"/>
            </a:pPr>
            <a:r>
              <a:rPr lang="en-US" dirty="0" err="1" smtClean="0"/>
              <a:t>browsability</a:t>
            </a:r>
            <a:r>
              <a:rPr lang="en-US" dirty="0" smtClean="0"/>
              <a:t>, accessibility</a:t>
            </a:r>
          </a:p>
          <a:p>
            <a:pPr lvl="1">
              <a:buClrTx/>
              <a:buFont typeface="Arial" pitchFamily="34" charset="0"/>
              <a:buChar char="•"/>
            </a:pPr>
            <a:r>
              <a:rPr lang="en-US" dirty="0" smtClean="0"/>
              <a:t>unlimited content (+ </a:t>
            </a:r>
            <a:r>
              <a:rPr lang="en-US" dirty="0" smtClean="0">
                <a:latin typeface="Sylfaen"/>
              </a:rPr>
              <a:t>∞)</a:t>
            </a:r>
            <a:endParaRPr lang="en-US" dirty="0" smtClean="0"/>
          </a:p>
          <a:p>
            <a:pPr lvl="1">
              <a:buClrTx/>
              <a:buFont typeface="Arial" pitchFamily="34" charset="0"/>
              <a:buChar char="•"/>
            </a:pPr>
            <a:r>
              <a:rPr lang="en-US" dirty="0" smtClean="0"/>
              <a:t>simple intervention (correction, replenishment…)</a:t>
            </a:r>
          </a:p>
          <a:p>
            <a:pPr lvl="1">
              <a:buClrTx/>
              <a:buFont typeface="Arial" pitchFamily="34" charset="0"/>
              <a:buChar char="•"/>
            </a:pPr>
            <a:r>
              <a:rPr lang="en-US" dirty="0" smtClean="0"/>
              <a:t>“over” time and space</a:t>
            </a:r>
          </a:p>
          <a:p>
            <a:pPr lvl="1">
              <a:buClrTx/>
              <a:buFont typeface="Arial" pitchFamily="34" charset="0"/>
              <a:buChar char="•"/>
            </a:pPr>
            <a:r>
              <a:rPr lang="en-US" dirty="0" smtClean="0"/>
              <a:t>hyperlinks, multimedia</a:t>
            </a:r>
          </a:p>
          <a:p>
            <a:pPr lvl="1">
              <a:buClrTx/>
              <a:buFont typeface="Arial" pitchFamily="34" charset="0"/>
              <a:buChar char="•"/>
            </a:pPr>
            <a:r>
              <a:rPr lang="en-US" dirty="0" smtClean="0"/>
              <a:t>…</a:t>
            </a:r>
          </a:p>
          <a:p>
            <a:pPr lvl="1">
              <a:buClrTx/>
              <a:buFont typeface="Arial" pitchFamily="34" charset="0"/>
              <a:buChar char="•"/>
            </a:pPr>
            <a:r>
              <a:rPr lang="en-US" dirty="0" smtClean="0"/>
              <a:t>the content of e-book is “more relaxed” regarding platform (M. Kovač)</a:t>
            </a:r>
          </a:p>
          <a:p>
            <a:pPr>
              <a:buNone/>
            </a:pPr>
            <a:endParaRPr lang="en-US" sz="600" dirty="0" smtClean="0">
              <a:solidFill>
                <a:srgbClr val="EF8812"/>
              </a:solidFill>
            </a:endParaRPr>
          </a:p>
          <a:p>
            <a:pPr>
              <a:buNone/>
            </a:pPr>
            <a:r>
              <a:rPr lang="en-US" sz="2000" dirty="0" err="1" smtClean="0"/>
              <a:t>browsability</a:t>
            </a:r>
            <a:r>
              <a:rPr lang="en-US" sz="2000" dirty="0" smtClean="0"/>
              <a:t> – 			</a:t>
            </a:r>
          </a:p>
          <a:p>
            <a:pPr>
              <a:buNone/>
            </a:pPr>
            <a:r>
              <a:rPr lang="en-US" sz="2000" dirty="0" smtClean="0"/>
              <a:t>unlimited content  vs. length ?</a:t>
            </a:r>
          </a:p>
          <a:p>
            <a:pPr>
              <a:buNone/>
            </a:pPr>
            <a:r>
              <a:rPr lang="en-US" sz="2000" dirty="0" smtClean="0"/>
              <a:t>“over” time and space – only from contemporary perspective: red thread</a:t>
            </a:r>
          </a:p>
          <a:p>
            <a:pPr>
              <a:buNone/>
            </a:pPr>
            <a:r>
              <a:rPr lang="en-US" sz="2000" dirty="0" smtClean="0"/>
              <a:t>content – platform </a:t>
            </a:r>
            <a:r>
              <a:rPr lang="en-US" sz="2000" dirty="0" smtClean="0"/>
              <a:t>issue</a:t>
            </a:r>
            <a:r>
              <a:rPr lang="hr-HR" sz="2000" dirty="0" smtClean="0"/>
              <a:t> (</a:t>
            </a:r>
            <a:r>
              <a:rPr lang="hr-HR" sz="1600" dirty="0" err="1" smtClean="0"/>
              <a:t>eg</a:t>
            </a:r>
            <a:r>
              <a:rPr lang="hr-HR" sz="1600" dirty="0" smtClean="0"/>
              <a:t>. Kovač</a:t>
            </a:r>
            <a:r>
              <a:rPr lang="hr-HR" sz="2000" dirty="0" smtClean="0"/>
              <a:t>)</a:t>
            </a:r>
            <a:r>
              <a:rPr lang="en-US" sz="2000" dirty="0" smtClean="0"/>
              <a:t> </a:t>
            </a:r>
            <a:r>
              <a:rPr lang="en-US" sz="2000" dirty="0" smtClean="0"/>
              <a:t>– again contemporary perspective</a:t>
            </a:r>
            <a:endParaRPr lang="en-US" sz="2000" dirty="0">
              <a:solidFill>
                <a:srgbClr val="EF8812"/>
              </a:solidFill>
            </a:endParaRPr>
          </a:p>
        </p:txBody>
      </p:sp>
      <p:sp>
        <p:nvSpPr>
          <p:cNvPr id="4" name="Down Arrow 3"/>
          <p:cNvSpPr/>
          <p:nvPr/>
        </p:nvSpPr>
        <p:spPr>
          <a:xfrm>
            <a:off x="4286248" y="6215082"/>
            <a:ext cx="357190" cy="571504"/>
          </a:xfrm>
          <a:prstGeom prst="downArrow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928670"/>
            <a:ext cx="8429684" cy="5643602"/>
          </a:xfrm>
        </p:spPr>
        <p:txBody>
          <a:bodyPr/>
          <a:lstStyle/>
          <a:p>
            <a:r>
              <a:rPr lang="en-US" sz="2000" b="1" dirty="0" smtClean="0">
                <a:solidFill>
                  <a:srgbClr val="EF8812"/>
                </a:solidFill>
                <a:latin typeface="+mn-lt"/>
                <a:ea typeface="+mn-ea"/>
                <a:cs typeface="+mn-cs"/>
              </a:rPr>
              <a:t>What is an “e-book”?</a:t>
            </a:r>
          </a:p>
          <a:p>
            <a:pPr lvl="1">
              <a:buClrTx/>
              <a:buFont typeface="Arial" pitchFamily="34" charset="0"/>
              <a:buChar char="•"/>
            </a:pPr>
            <a:r>
              <a:rPr lang="en-US" dirty="0" smtClean="0"/>
              <a:t>“</a:t>
            </a:r>
            <a:r>
              <a:rPr lang="en-US" b="1" dirty="0" smtClean="0">
                <a:solidFill>
                  <a:srgbClr val="EF8812"/>
                </a:solidFill>
              </a:rPr>
              <a:t>a battery-powered portable reading device </a:t>
            </a:r>
            <a:r>
              <a:rPr lang="en-US" dirty="0" smtClean="0"/>
              <a:t>displaying text on a high-resolution screen” (</a:t>
            </a:r>
            <a:r>
              <a:rPr lang="en-US" sz="1600" dirty="0" smtClean="0"/>
              <a:t>the</a:t>
            </a:r>
            <a:r>
              <a:rPr lang="hr-HR" sz="1600" dirty="0" smtClean="0"/>
              <a:t> </a:t>
            </a:r>
            <a:r>
              <a:rPr lang="en-US" sz="1600" dirty="0" smtClean="0"/>
              <a:t>guardian’s </a:t>
            </a:r>
            <a:r>
              <a:rPr lang="en-US" sz="1600" i="1" dirty="0" smtClean="0"/>
              <a:t>Dictionary of Publishing and Printing</a:t>
            </a:r>
            <a:r>
              <a:rPr lang="en-US" sz="1600" dirty="0" smtClean="0"/>
              <a:t>, A&amp;C Black, 2006</a:t>
            </a:r>
            <a:r>
              <a:rPr lang="en-US" baseline="30000" dirty="0" smtClean="0"/>
              <a:t>3</a:t>
            </a:r>
            <a:r>
              <a:rPr lang="en-US" dirty="0" smtClean="0"/>
              <a:t>)</a:t>
            </a:r>
          </a:p>
          <a:p>
            <a:pPr lvl="2">
              <a:buClrTx/>
              <a:buFont typeface="Arial" pitchFamily="34" charset="0"/>
              <a:buChar char="•"/>
            </a:pPr>
            <a:r>
              <a:rPr lang="en-US" dirty="0" smtClean="0"/>
              <a:t>e-book reader – a piece of software which allows e-books to be read on a PC</a:t>
            </a:r>
          </a:p>
          <a:p>
            <a:pPr marL="742950" lvl="2" indent="-342900">
              <a:buClrTx/>
              <a:buFont typeface="Arial" pitchFamily="34" charset="0"/>
              <a:buChar char="•"/>
            </a:pPr>
            <a:r>
              <a:rPr lang="en-US" sz="2000" dirty="0" smtClean="0"/>
              <a:t>“Thought of by most people as an electronic version of a printed book that is downloaded to a reading device, e-books are </a:t>
            </a:r>
            <a:r>
              <a:rPr lang="en-US" sz="2000" b="1" dirty="0" smtClean="0">
                <a:solidFill>
                  <a:srgbClr val="EF8812"/>
                </a:solidFill>
              </a:rPr>
              <a:t>any type of book that can be read in electronic format</a:t>
            </a:r>
            <a:r>
              <a:rPr lang="en-US" sz="2000" dirty="0" smtClean="0"/>
              <a:t>, frequently with a variety of interactive digital features (searching, bookmarking, note-</a:t>
            </a:r>
            <a:r>
              <a:rPr lang="en-US" sz="2000" dirty="0" err="1" smtClean="0"/>
              <a:t>takin</a:t>
            </a:r>
            <a:r>
              <a:rPr lang="hr-HR" sz="2000" dirty="0" smtClean="0"/>
              <a:t>g</a:t>
            </a:r>
            <a:r>
              <a:rPr lang="en-US" sz="2000" dirty="0" smtClean="0"/>
              <a:t>) and multimedia enhancements. E-book (the electronic content) </a:t>
            </a:r>
            <a:r>
              <a:rPr lang="en-US" sz="2000" b="1" dirty="0" smtClean="0">
                <a:solidFill>
                  <a:srgbClr val="EF8812"/>
                </a:solidFill>
              </a:rPr>
              <a:t>should not be confused with e-book reading systems or devices</a:t>
            </a:r>
            <a:r>
              <a:rPr lang="en-US" sz="2000" dirty="0" smtClean="0"/>
              <a:t>.” (</a:t>
            </a:r>
            <a:r>
              <a:rPr lang="en-US" sz="1600" i="1" dirty="0" smtClean="0"/>
              <a:t>The Columbia Guide to Digital Publishing</a:t>
            </a:r>
            <a:r>
              <a:rPr lang="hr-HR" sz="1600" i="1" dirty="0"/>
              <a:t> </a:t>
            </a:r>
            <a:r>
              <a:rPr lang="hr-HR" sz="1600" dirty="0" smtClean="0"/>
              <a:t>(</a:t>
            </a:r>
            <a:r>
              <a:rPr lang="en-US" sz="1600" dirty="0" smtClean="0"/>
              <a:t>New York: Columbia University Press, </a:t>
            </a:r>
            <a:r>
              <a:rPr lang="en-US" sz="1600" dirty="0" smtClean="0"/>
              <a:t>2003</a:t>
            </a:r>
            <a:r>
              <a:rPr lang="en-US" sz="2000" dirty="0" smtClean="0"/>
              <a:t>)</a:t>
            </a:r>
            <a:endParaRPr lang="en-US" sz="2000" dirty="0" smtClean="0"/>
          </a:p>
          <a:p>
            <a:pPr marL="342900" lvl="1" indent="0">
              <a:buClrTx/>
              <a:buNone/>
            </a:pPr>
            <a:endParaRPr lang="hr-HR" sz="600" dirty="0" smtClean="0"/>
          </a:p>
          <a:p>
            <a:pPr marL="342900" lvl="1" indent="0">
              <a:buClrTx/>
              <a:buNone/>
            </a:pPr>
            <a:r>
              <a:rPr lang="en-US" dirty="0" smtClean="0"/>
              <a:t>There is no single and simple answer … = </a:t>
            </a:r>
            <a:r>
              <a:rPr lang="en-US" b="1" dirty="0" smtClean="0">
                <a:solidFill>
                  <a:srgbClr val="EF8812"/>
                </a:solidFill>
              </a:rPr>
              <a:t>we speak different languages</a:t>
            </a:r>
          </a:p>
          <a:p>
            <a:endParaRPr lang="en-US" sz="2000" dirty="0"/>
          </a:p>
        </p:txBody>
      </p:sp>
      <p:sp>
        <p:nvSpPr>
          <p:cNvPr id="4" name="Down Arrow 3"/>
          <p:cNvSpPr/>
          <p:nvPr/>
        </p:nvSpPr>
        <p:spPr>
          <a:xfrm>
            <a:off x="4286248" y="6143644"/>
            <a:ext cx="357190" cy="571504"/>
          </a:xfrm>
          <a:prstGeom prst="downArrow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44" y="785794"/>
            <a:ext cx="8572560" cy="6072206"/>
          </a:xfrm>
        </p:spPr>
        <p:txBody>
          <a:bodyPr/>
          <a:lstStyle/>
          <a:p>
            <a:r>
              <a:rPr lang="en-US" sz="2000" b="1" dirty="0" smtClean="0">
                <a:solidFill>
                  <a:srgbClr val="EF8812"/>
                </a:solidFill>
                <a:latin typeface="+mn-lt"/>
                <a:ea typeface="+mn-ea"/>
                <a:cs typeface="+mn-cs"/>
              </a:rPr>
              <a:t>Book and “e-book” as </a:t>
            </a:r>
            <a:r>
              <a:rPr lang="en-US" sz="2000" b="1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mass-media</a:t>
            </a:r>
            <a:r>
              <a:rPr lang="en-US" sz="2000" b="1" dirty="0" smtClean="0">
                <a:solidFill>
                  <a:srgbClr val="EF8812"/>
                </a:solidFill>
                <a:latin typeface="+mn-lt"/>
                <a:ea typeface="+mn-ea"/>
                <a:cs typeface="+mn-cs"/>
              </a:rPr>
              <a:t> products</a:t>
            </a:r>
          </a:p>
          <a:p>
            <a:endParaRPr lang="en-US" sz="600" b="1" dirty="0" smtClean="0">
              <a:solidFill>
                <a:srgbClr val="EF8812"/>
              </a:solidFill>
              <a:latin typeface="+mn-lt"/>
              <a:ea typeface="+mn-ea"/>
              <a:cs typeface="+mn-cs"/>
            </a:endParaRPr>
          </a:p>
          <a:p>
            <a:pPr indent="0">
              <a:buClrTx/>
              <a:buNone/>
            </a:pPr>
            <a:r>
              <a:rPr lang="en-US" sz="2000" dirty="0" smtClean="0"/>
              <a:t>the rise of international media conglomerates + blockbuster culture + </a:t>
            </a:r>
            <a:r>
              <a:rPr lang="hr-HR" sz="2000" dirty="0" err="1" smtClean="0"/>
              <a:t>tie</a:t>
            </a:r>
            <a:r>
              <a:rPr lang="hr-HR" sz="2000" dirty="0" smtClean="0"/>
              <a:t>-ins + </a:t>
            </a:r>
            <a:r>
              <a:rPr lang="en-US" sz="2000" dirty="0" smtClean="0"/>
              <a:t>(IT) globalization + … = </a:t>
            </a:r>
            <a:r>
              <a:rPr lang="en-US" sz="2000" b="1" dirty="0" smtClean="0">
                <a:solidFill>
                  <a:srgbClr val="EF8812"/>
                </a:solidFill>
              </a:rPr>
              <a:t>concept of a book as a mass-media product</a:t>
            </a:r>
          </a:p>
          <a:p>
            <a:pPr marL="342900" lvl="1" indent="0">
              <a:buClrTx/>
              <a:buNone/>
            </a:pPr>
            <a:endParaRPr lang="en-US" sz="600" dirty="0" smtClean="0"/>
          </a:p>
          <a:p>
            <a:pPr lvl="1">
              <a:buClrTx/>
              <a:buFont typeface="Arial" pitchFamily="34" charset="0"/>
              <a:buChar char="•"/>
            </a:pPr>
            <a:r>
              <a:rPr lang="en-US" dirty="0" smtClean="0"/>
              <a:t>“</a:t>
            </a:r>
            <a:r>
              <a:rPr lang="en-US" dirty="0" err="1" smtClean="0"/>
              <a:t>Masovne</a:t>
            </a:r>
            <a:r>
              <a:rPr lang="en-US" dirty="0" smtClean="0"/>
              <a:t> </a:t>
            </a:r>
            <a:r>
              <a:rPr lang="en-US" dirty="0" err="1" smtClean="0"/>
              <a:t>medije</a:t>
            </a:r>
            <a:r>
              <a:rPr lang="en-US" dirty="0" smtClean="0"/>
              <a:t> </a:t>
            </a:r>
            <a:r>
              <a:rPr lang="en-US" dirty="0" err="1" smtClean="0"/>
              <a:t>razlikujemo</a:t>
            </a:r>
            <a:r>
              <a:rPr lang="en-US" dirty="0" smtClean="0"/>
              <a:t> </a:t>
            </a:r>
            <a:r>
              <a:rPr lang="en-US" dirty="0" err="1" smtClean="0"/>
              <a:t>prema</a:t>
            </a:r>
            <a:r>
              <a:rPr lang="en-US" dirty="0" smtClean="0"/>
              <a:t> </a:t>
            </a:r>
            <a:r>
              <a:rPr lang="en-US" dirty="0" err="1" smtClean="0"/>
              <a:t>vrsti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sektoru</a:t>
            </a:r>
            <a:r>
              <a:rPr lang="en-US" dirty="0" smtClean="0"/>
              <a:t> (</a:t>
            </a:r>
            <a:r>
              <a:rPr lang="en-US" dirty="0" err="1" smtClean="0"/>
              <a:t>knjiga</a:t>
            </a:r>
            <a:r>
              <a:rPr lang="en-US" dirty="0" smtClean="0"/>
              <a:t>, </a:t>
            </a:r>
            <a:r>
              <a:rPr lang="en-US" dirty="0" err="1" smtClean="0"/>
              <a:t>tisak</a:t>
            </a:r>
            <a:r>
              <a:rPr lang="en-US" dirty="0" smtClean="0"/>
              <a:t> (</a:t>
            </a:r>
            <a:r>
              <a:rPr lang="en-US" dirty="0" err="1" smtClean="0"/>
              <a:t>novine</a:t>
            </a:r>
            <a:r>
              <a:rPr lang="en-US" dirty="0" smtClean="0"/>
              <a:t>, </a:t>
            </a:r>
            <a:r>
              <a:rPr lang="en-US" dirty="0" err="1" smtClean="0"/>
              <a:t>časopisi</a:t>
            </a:r>
            <a:r>
              <a:rPr lang="en-US" dirty="0" smtClean="0"/>
              <a:t>), film, </a:t>
            </a:r>
            <a:r>
              <a:rPr lang="en-US" dirty="0" err="1" smtClean="0"/>
              <a:t>televizija</a:t>
            </a:r>
            <a:r>
              <a:rPr lang="en-US" dirty="0" smtClean="0"/>
              <a:t>, radio, </a:t>
            </a:r>
            <a:r>
              <a:rPr lang="en-US" dirty="0" err="1" smtClean="0"/>
              <a:t>nosači</a:t>
            </a:r>
            <a:r>
              <a:rPr lang="en-US" dirty="0" smtClean="0"/>
              <a:t> </a:t>
            </a:r>
            <a:r>
              <a:rPr lang="en-US" dirty="0" err="1" smtClean="0"/>
              <a:t>zvuka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slike</a:t>
            </a:r>
            <a:r>
              <a:rPr lang="en-US" dirty="0" smtClean="0"/>
              <a:t> (video, CD, DVD)…” (</a:t>
            </a:r>
            <a:r>
              <a:rPr lang="en-US" sz="1600" dirty="0" err="1" smtClean="0"/>
              <a:t>Peruško</a:t>
            </a:r>
            <a:r>
              <a:rPr lang="en-US" sz="1600" dirty="0" smtClean="0"/>
              <a:t>, Z. ed. </a:t>
            </a:r>
            <a:r>
              <a:rPr lang="en-US" sz="1600" i="1" dirty="0" err="1" smtClean="0"/>
              <a:t>Uvod</a:t>
            </a:r>
            <a:r>
              <a:rPr lang="en-US" sz="1600" i="1" dirty="0" smtClean="0"/>
              <a:t> u </a:t>
            </a:r>
            <a:r>
              <a:rPr lang="en-US" sz="1600" i="1" dirty="0" err="1" smtClean="0"/>
              <a:t>medije</a:t>
            </a:r>
            <a:r>
              <a:rPr lang="en-US" sz="1600" dirty="0" smtClean="0"/>
              <a:t>. (Zagreb: </a:t>
            </a:r>
            <a:r>
              <a:rPr lang="en-US" sz="1600" dirty="0" err="1" smtClean="0"/>
              <a:t>Jesenski</a:t>
            </a:r>
            <a:r>
              <a:rPr lang="en-US" sz="1600" dirty="0" smtClean="0"/>
              <a:t> </a:t>
            </a:r>
            <a:r>
              <a:rPr lang="en-US" sz="1600" dirty="0" err="1" smtClean="0"/>
              <a:t>i</a:t>
            </a:r>
            <a:r>
              <a:rPr lang="en-US" sz="1600" dirty="0" smtClean="0"/>
              <a:t> Turk etc., 2011): 16</a:t>
            </a:r>
            <a:r>
              <a:rPr lang="en-US" dirty="0" smtClean="0"/>
              <a:t>).</a:t>
            </a:r>
          </a:p>
          <a:p>
            <a:pPr lvl="1">
              <a:buClrTx/>
              <a:buFont typeface="Arial" pitchFamily="34" charset="0"/>
              <a:buChar char="•"/>
            </a:pPr>
            <a:r>
              <a:rPr lang="en-US" dirty="0" smtClean="0"/>
              <a:t>Publishing industry is facing the destiny of the music industry </a:t>
            </a:r>
            <a:r>
              <a:rPr lang="en-US" dirty="0" smtClean="0"/>
              <a:t>(</a:t>
            </a:r>
            <a:r>
              <a:rPr lang="hr-HR" sz="1600" dirty="0" err="1" smtClean="0"/>
              <a:t>eg</a:t>
            </a:r>
            <a:r>
              <a:rPr lang="hr-HR" sz="1600" dirty="0" smtClean="0"/>
              <a:t>. </a:t>
            </a:r>
            <a:r>
              <a:rPr lang="en-US" sz="1600" dirty="0" smtClean="0"/>
              <a:t>Jeff </a:t>
            </a:r>
            <a:r>
              <a:rPr lang="en-US" sz="1600" dirty="0" smtClean="0"/>
              <a:t>Gomez</a:t>
            </a:r>
            <a:r>
              <a:rPr lang="en-US" dirty="0" smtClean="0"/>
              <a:t>): printed books will be replaced by digital files the same as MP3 files replaced </a:t>
            </a:r>
            <a:r>
              <a:rPr lang="hr-HR" dirty="0" err="1" smtClean="0"/>
              <a:t>CDs</a:t>
            </a:r>
            <a:r>
              <a:rPr lang="en-US" dirty="0" smtClean="0"/>
              <a:t>.</a:t>
            </a:r>
            <a:endParaRPr lang="en-US" dirty="0" smtClean="0"/>
          </a:p>
          <a:p>
            <a:pPr lvl="1">
              <a:buClrTx/>
              <a:buFont typeface="Arial" pitchFamily="34" charset="0"/>
              <a:buChar char="•"/>
            </a:pPr>
            <a:endParaRPr lang="en-US" dirty="0" smtClean="0"/>
          </a:p>
          <a:p>
            <a:pPr lvl="1">
              <a:buClrTx/>
              <a:buNone/>
            </a:pPr>
            <a:r>
              <a:rPr lang="en-US" b="1" dirty="0" smtClean="0">
                <a:solidFill>
                  <a:srgbClr val="EF8812"/>
                </a:solidFill>
              </a:rPr>
              <a:t>Motif for purchasing? Entertainment?</a:t>
            </a:r>
          </a:p>
          <a:p>
            <a:pPr lvl="2">
              <a:buClrTx/>
              <a:buFont typeface="Arial" pitchFamily="34" charset="0"/>
              <a:buChar char="•"/>
            </a:pPr>
            <a:r>
              <a:rPr lang="en-US" dirty="0" smtClean="0"/>
              <a:t>does </a:t>
            </a:r>
            <a:r>
              <a:rPr lang="en-US" sz="2400" b="1" dirty="0" smtClean="0"/>
              <a:t>B</a:t>
            </a:r>
            <a:r>
              <a:rPr lang="en-US" dirty="0" smtClean="0"/>
              <a:t>ook exist?</a:t>
            </a:r>
          </a:p>
          <a:p>
            <a:pPr lvl="2">
              <a:buClrTx/>
              <a:buFont typeface="Arial" pitchFamily="34" charset="0"/>
              <a:buChar char="•"/>
            </a:pPr>
            <a:r>
              <a:rPr lang="en-US" dirty="0" smtClean="0"/>
              <a:t>the concept of publishing fields?</a:t>
            </a:r>
          </a:p>
          <a:p>
            <a:pPr lvl="1">
              <a:buClrTx/>
              <a:buNone/>
            </a:pPr>
            <a:r>
              <a:rPr lang="en-US" b="1" dirty="0" smtClean="0">
                <a:solidFill>
                  <a:srgbClr val="EF8812"/>
                </a:solidFill>
              </a:rPr>
              <a:t>What is media and what is transfer technology?</a:t>
            </a:r>
          </a:p>
          <a:p>
            <a:pPr lvl="2">
              <a:buClrTx/>
              <a:buFont typeface="Arial" pitchFamily="34" charset="0"/>
              <a:buChar char="•"/>
            </a:pPr>
            <a:r>
              <a:rPr lang="en-US" dirty="0" smtClean="0"/>
              <a:t>is printed book comparable with </a:t>
            </a:r>
            <a:r>
              <a:rPr lang="hr-HR" dirty="0" smtClean="0"/>
              <a:t>audio CD</a:t>
            </a:r>
            <a:r>
              <a:rPr lang="en-US" dirty="0" smtClean="0"/>
              <a:t>?</a:t>
            </a:r>
          </a:p>
          <a:p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44" y="714356"/>
            <a:ext cx="8572560" cy="6072206"/>
          </a:xfrm>
        </p:spPr>
        <p:txBody>
          <a:bodyPr/>
          <a:lstStyle/>
          <a:p>
            <a:r>
              <a:rPr lang="en-US" sz="2000" b="1" dirty="0" smtClean="0">
                <a:solidFill>
                  <a:srgbClr val="EF8812"/>
                </a:solidFill>
                <a:latin typeface="+mn-lt"/>
                <a:ea typeface="+mn-ea"/>
                <a:cs typeface="+mn-cs"/>
              </a:rPr>
              <a:t>Book and “e-book” as information</a:t>
            </a:r>
          </a:p>
          <a:p>
            <a:endParaRPr lang="en-US" sz="600" b="1" dirty="0" smtClean="0">
              <a:solidFill>
                <a:srgbClr val="EF8812"/>
              </a:solidFill>
              <a:latin typeface="+mn-lt"/>
              <a:ea typeface="+mn-ea"/>
              <a:cs typeface="+mn-cs"/>
            </a:endParaRPr>
          </a:p>
          <a:p>
            <a:r>
              <a:rPr lang="en-US" sz="2000" b="1" dirty="0" smtClean="0">
                <a:solidFill>
                  <a:srgbClr val="EF8812"/>
                </a:solidFill>
              </a:rPr>
              <a:t>content as such </a:t>
            </a:r>
            <a:r>
              <a:rPr lang="en-US" sz="2000" dirty="0" smtClean="0"/>
              <a:t>(= text, discourse, </a:t>
            </a:r>
            <a:r>
              <a:rPr lang="en-US" b="1" cap="small" dirty="0" err="1" smtClean="0">
                <a:solidFill>
                  <a:srgbClr val="FF0000"/>
                </a:solidFill>
              </a:rPr>
              <a:t>štivo</a:t>
            </a:r>
            <a:r>
              <a:rPr lang="en-US" sz="2000" dirty="0" smtClean="0"/>
              <a:t>) </a:t>
            </a:r>
            <a:r>
              <a:rPr lang="en-US" sz="2000" b="1" dirty="0" smtClean="0">
                <a:solidFill>
                  <a:srgbClr val="EF8812"/>
                </a:solidFill>
              </a:rPr>
              <a:t>is often replaced with “</a:t>
            </a:r>
            <a:r>
              <a:rPr lang="en-US" sz="2000" b="1" dirty="0" smtClean="0">
                <a:solidFill>
                  <a:srgbClr val="FF0000"/>
                </a:solidFill>
              </a:rPr>
              <a:t>information</a:t>
            </a:r>
            <a:r>
              <a:rPr lang="en-US" sz="2000" b="1" dirty="0" smtClean="0">
                <a:solidFill>
                  <a:srgbClr val="EF8812"/>
                </a:solidFill>
              </a:rPr>
              <a:t>”</a:t>
            </a:r>
            <a:r>
              <a:rPr lang="en-US" sz="2000" dirty="0" smtClean="0"/>
              <a:t>:  “’information’ was taken to denote not the instruction derived from books, but the content of books from which instruction is derived … This … is exactly what contemporaries did in creating the new sense of the word”(</a:t>
            </a:r>
            <a:r>
              <a:rPr lang="en-US" sz="1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Geoffrey </a:t>
            </a:r>
            <a:r>
              <a:rPr lang="en-US" sz="16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Nunberg</a:t>
            </a:r>
            <a:r>
              <a:rPr lang="en-US" sz="1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„Farewell to the information age“. In </a:t>
            </a:r>
            <a:r>
              <a:rPr lang="en-US" sz="1600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Book History Reader</a:t>
            </a:r>
            <a:r>
              <a:rPr lang="en-US" sz="1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ed. David Finkelstein and Alistair Mc </a:t>
            </a:r>
            <a:r>
              <a:rPr lang="en-US" sz="16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Cleery</a:t>
            </a:r>
            <a:r>
              <a:rPr lang="en-US" sz="1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509 – 525. (London – New York: </a:t>
            </a:r>
            <a:r>
              <a:rPr lang="en-US" sz="16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Routledge</a:t>
            </a:r>
            <a:r>
              <a:rPr lang="en-US" sz="1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2002.): 515. Essay form 1996.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</a:t>
            </a:r>
            <a:endParaRPr lang="en-US" sz="2000" dirty="0" smtClean="0">
              <a:solidFill>
                <a:srgbClr val="EF8812"/>
              </a:solidFill>
            </a:endParaRPr>
          </a:p>
          <a:p>
            <a:pPr marL="342900" lvl="1" indent="0">
              <a:buClrTx/>
              <a:buNone/>
            </a:pPr>
            <a:endParaRPr lang="en-US" sz="600" dirty="0" smtClean="0"/>
          </a:p>
          <a:p>
            <a:pPr lvl="1">
              <a:buClrTx/>
              <a:buFont typeface="Arial" pitchFamily="34" charset="0"/>
              <a:buChar char="•"/>
            </a:pPr>
            <a:r>
              <a:rPr lang="en-US" dirty="0" smtClean="0"/>
              <a:t>‘information’ changed from effect  to cause</a:t>
            </a:r>
          </a:p>
          <a:p>
            <a:pPr lvl="1">
              <a:buClrTx/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+mn-lt"/>
              </a:rPr>
              <a:t>in extremes, leads towards supersession and </a:t>
            </a:r>
            <a:r>
              <a:rPr lang="en-US" b="1" dirty="0" smtClean="0">
                <a:solidFill>
                  <a:srgbClr val="EF8812"/>
                </a:solidFill>
                <a:latin typeface="+mn-lt"/>
              </a:rPr>
              <a:t>liberation theories</a:t>
            </a:r>
            <a:r>
              <a:rPr lang="en-US" b="1" dirty="0" smtClean="0">
                <a:latin typeface="+mn-lt"/>
              </a:rPr>
              <a:t>: </a:t>
            </a:r>
            <a:r>
              <a:rPr lang="en-US" sz="1800" b="1" dirty="0" smtClean="0">
                <a:latin typeface="+mn-lt"/>
              </a:rPr>
              <a:t>fixed page as a prison of information – freedom to access information becomes freedom of information – and new technology liberate</a:t>
            </a:r>
            <a:r>
              <a:rPr lang="hr-HR" sz="1800" b="1" dirty="0" smtClean="0">
                <a:latin typeface="+mn-lt"/>
              </a:rPr>
              <a:t>s</a:t>
            </a:r>
            <a:r>
              <a:rPr lang="en-US" sz="1800" b="1" dirty="0" smtClean="0">
                <a:latin typeface="+mn-lt"/>
              </a:rPr>
              <a:t> information from </a:t>
            </a:r>
            <a:r>
              <a:rPr lang="hr-HR" sz="1800" b="1" dirty="0" err="1" smtClean="0">
                <a:latin typeface="+mn-lt"/>
              </a:rPr>
              <a:t>chains</a:t>
            </a:r>
            <a:r>
              <a:rPr lang="hr-HR" sz="1800" b="1" dirty="0" smtClean="0">
                <a:latin typeface="+mn-lt"/>
              </a:rPr>
              <a:t> </a:t>
            </a:r>
            <a:r>
              <a:rPr lang="en-US" sz="1800" b="1" dirty="0" smtClean="0">
                <a:latin typeface="+mn-lt"/>
              </a:rPr>
              <a:t>of printed book 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(</a:t>
            </a:r>
            <a:r>
              <a:rPr lang="en-US" sz="1600" dirty="0" smtClean="0">
                <a:solidFill>
                  <a:schemeClr val="tx1"/>
                </a:solidFill>
                <a:latin typeface="+mn-lt"/>
              </a:rPr>
              <a:t>Paul </a:t>
            </a:r>
            <a:r>
              <a:rPr lang="en-US" sz="1600" dirty="0" err="1" smtClean="0">
                <a:solidFill>
                  <a:schemeClr val="tx1"/>
                </a:solidFill>
                <a:latin typeface="+mn-lt"/>
              </a:rPr>
              <a:t>Duguid</a:t>
            </a:r>
            <a:r>
              <a:rPr lang="en-US" sz="1600" dirty="0" smtClean="0">
                <a:solidFill>
                  <a:schemeClr val="tx1"/>
                </a:solidFill>
                <a:latin typeface="+mn-lt"/>
              </a:rPr>
              <a:t>, „Material Matters. The Past </a:t>
            </a:r>
            <a:r>
              <a:rPr lang="hr-HR" sz="1600" dirty="0" smtClean="0">
                <a:solidFill>
                  <a:schemeClr val="tx1"/>
                </a:solidFill>
                <a:latin typeface="+mn-lt"/>
              </a:rPr>
              <a:t>a</a:t>
            </a:r>
            <a:r>
              <a:rPr lang="en-US" sz="1600" dirty="0" err="1" smtClean="0">
                <a:solidFill>
                  <a:schemeClr val="tx1"/>
                </a:solidFill>
                <a:latin typeface="+mn-lt"/>
              </a:rPr>
              <a:t>nd</a:t>
            </a:r>
            <a:r>
              <a:rPr lang="en-US" sz="1600" dirty="0" smtClean="0">
                <a:solidFill>
                  <a:schemeClr val="tx1"/>
                </a:solidFill>
                <a:latin typeface="+mn-lt"/>
              </a:rPr>
              <a:t> Futurology of the Book“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)</a:t>
            </a:r>
            <a:endParaRPr lang="en-US" dirty="0" smtClean="0"/>
          </a:p>
          <a:p>
            <a:pPr lvl="1">
              <a:buClrTx/>
              <a:buFont typeface="Arial" pitchFamily="34" charset="0"/>
              <a:buChar char="•"/>
            </a:pPr>
            <a:endParaRPr lang="en-US" sz="600" dirty="0" smtClean="0"/>
          </a:p>
          <a:p>
            <a:pPr lvl="1">
              <a:buClrTx/>
              <a:buFont typeface="Arial" pitchFamily="34" charset="0"/>
              <a:buChar char="•"/>
            </a:pPr>
            <a:r>
              <a:rPr lang="en-US" dirty="0" smtClean="0"/>
              <a:t>contaminated term (freedom of information…)</a:t>
            </a:r>
          </a:p>
          <a:p>
            <a:pPr lvl="1">
              <a:buClrTx/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+mn-lt"/>
              </a:rPr>
              <a:t>different texts: carriers of meaning (informational) &amp; creative events (aesthetic); linguistic and bibliographic codes within texts (</a:t>
            </a:r>
            <a:r>
              <a:rPr lang="en-US" sz="1600" dirty="0" smtClean="0">
                <a:solidFill>
                  <a:schemeClr val="tx1"/>
                </a:solidFill>
                <a:latin typeface="+mn-lt"/>
              </a:rPr>
              <a:t>Jerome </a:t>
            </a:r>
            <a:r>
              <a:rPr lang="en-US" sz="1600" dirty="0" err="1" smtClean="0">
                <a:solidFill>
                  <a:schemeClr val="tx1"/>
                </a:solidFill>
                <a:latin typeface="+mn-lt"/>
              </a:rPr>
              <a:t>McGann</a:t>
            </a:r>
            <a:r>
              <a:rPr lang="en-US" sz="1600" dirty="0" smtClean="0">
                <a:solidFill>
                  <a:schemeClr val="tx1"/>
                </a:solidFill>
                <a:latin typeface="+mn-lt"/>
              </a:rPr>
              <a:t>, „The socialization of texts“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)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44" y="1071546"/>
            <a:ext cx="8572560" cy="5715016"/>
          </a:xfrm>
        </p:spPr>
        <p:txBody>
          <a:bodyPr/>
          <a:lstStyle/>
          <a:p>
            <a:r>
              <a:rPr lang="en-US" sz="2000" b="1" i="1" dirty="0" smtClean="0">
                <a:latin typeface="+mn-lt"/>
                <a:ea typeface="+mn-ea"/>
                <a:cs typeface="+mn-cs"/>
              </a:rPr>
              <a:t>book</a:t>
            </a:r>
            <a:r>
              <a:rPr lang="en-US" sz="2000" b="1" dirty="0" smtClean="0">
                <a:latin typeface="+mn-lt"/>
                <a:ea typeface="+mn-ea"/>
                <a:cs typeface="+mn-cs"/>
              </a:rPr>
              <a:t> </a:t>
            </a:r>
            <a:r>
              <a:rPr lang="en-US" sz="2000" dirty="0" smtClean="0">
                <a:latin typeface="+mn-lt"/>
                <a:ea typeface="+mn-ea"/>
                <a:cs typeface="+mn-cs"/>
              </a:rPr>
              <a:t>is neither </a:t>
            </a:r>
            <a:r>
              <a:rPr lang="en-US" sz="2800" dirty="0" smtClean="0">
                <a:latin typeface="+mn-lt"/>
                <a:ea typeface="+mn-ea"/>
                <a:cs typeface="+mn-cs"/>
              </a:rPr>
              <a:t>B</a:t>
            </a:r>
            <a:r>
              <a:rPr lang="en-US" sz="2000" dirty="0" smtClean="0">
                <a:latin typeface="+mn-lt"/>
                <a:ea typeface="+mn-ea"/>
                <a:cs typeface="+mn-cs"/>
              </a:rPr>
              <a:t>ook, nor mass-media product, nor information</a:t>
            </a:r>
          </a:p>
          <a:p>
            <a:pPr lvl="1">
              <a:buClrTx/>
              <a:buFont typeface="Arial" pitchFamily="34" charset="0"/>
              <a:buChar char="•"/>
            </a:pPr>
            <a:r>
              <a:rPr lang="en-US" sz="1800" dirty="0" smtClean="0"/>
              <a:t>each concept comes from narrow perspective, authors are necessary hostages of their own perspectives</a:t>
            </a:r>
          </a:p>
          <a:p>
            <a:pPr lvl="1">
              <a:buClrTx/>
              <a:buFont typeface="Arial" pitchFamily="34" charset="0"/>
              <a:buChar char="•"/>
            </a:pPr>
            <a:r>
              <a:rPr lang="en-US" sz="1800" dirty="0" smtClean="0"/>
              <a:t>concepts must not be taken as universal and worldwide applicable</a:t>
            </a:r>
          </a:p>
          <a:p>
            <a:r>
              <a:rPr lang="en-US" sz="2000" dirty="0" smtClean="0"/>
              <a:t>instead in categories of </a:t>
            </a:r>
            <a:r>
              <a:rPr lang="en-US" sz="2800" dirty="0" smtClean="0">
                <a:latin typeface="+mn-lt"/>
                <a:ea typeface="+mn-ea"/>
                <a:cs typeface="+mn-cs"/>
              </a:rPr>
              <a:t>B</a:t>
            </a:r>
            <a:r>
              <a:rPr lang="en-US" sz="2000" dirty="0" smtClean="0">
                <a:latin typeface="+mn-lt"/>
                <a:ea typeface="+mn-ea"/>
                <a:cs typeface="+mn-cs"/>
              </a:rPr>
              <a:t>ook, one should think in </a:t>
            </a:r>
            <a:r>
              <a:rPr lang="en-US" sz="2000" dirty="0" smtClean="0"/>
              <a:t>categories of publishing fields (</a:t>
            </a:r>
            <a:r>
              <a:rPr lang="en-US" sz="1600" dirty="0" smtClean="0"/>
              <a:t>Pierre </a:t>
            </a:r>
            <a:r>
              <a:rPr lang="en-US" sz="1600" dirty="0" err="1" smtClean="0"/>
              <a:t>Bourdieau</a:t>
            </a:r>
            <a:r>
              <a:rPr lang="en-US" sz="1600" dirty="0" smtClean="0"/>
              <a:t>, J. B. Thompson</a:t>
            </a:r>
            <a:r>
              <a:rPr lang="en-US" sz="2000" dirty="0" smtClean="0"/>
              <a:t>)</a:t>
            </a:r>
          </a:p>
          <a:p>
            <a:r>
              <a:rPr lang="en-US" sz="2000" dirty="0" smtClean="0"/>
              <a:t>instead in categories of liberation </a:t>
            </a:r>
            <a:r>
              <a:rPr lang="en-US" sz="2000" dirty="0" smtClean="0">
                <a:latin typeface="+mn-lt"/>
                <a:ea typeface="+mn-ea"/>
                <a:cs typeface="+mn-cs"/>
              </a:rPr>
              <a:t>one should think in </a:t>
            </a:r>
            <a:r>
              <a:rPr lang="en-US" sz="2000" dirty="0" smtClean="0"/>
              <a:t>categories of intrinsic </a:t>
            </a:r>
            <a:r>
              <a:rPr lang="en-US" sz="2000" dirty="0" smtClean="0"/>
              <a:t>(technical) development inside publishing </a:t>
            </a:r>
            <a:r>
              <a:rPr lang="en-US" sz="2000" dirty="0" smtClean="0"/>
              <a:t>industry</a:t>
            </a:r>
          </a:p>
          <a:p>
            <a:r>
              <a:rPr lang="en-US" sz="2000" dirty="0" smtClean="0"/>
              <a:t>instead in categories of supersession </a:t>
            </a:r>
            <a:r>
              <a:rPr lang="en-US" sz="2000" dirty="0" smtClean="0">
                <a:latin typeface="+mn-lt"/>
                <a:ea typeface="+mn-ea"/>
                <a:cs typeface="+mn-cs"/>
              </a:rPr>
              <a:t>one should think in </a:t>
            </a:r>
            <a:r>
              <a:rPr lang="en-US" sz="2000" dirty="0" smtClean="0"/>
              <a:t>categories of diversity of publishing </a:t>
            </a:r>
            <a:r>
              <a:rPr lang="en-US" sz="2000" dirty="0" smtClean="0"/>
              <a:t>industry</a:t>
            </a:r>
          </a:p>
          <a:p>
            <a:pPr lvl="1">
              <a:buClrTx/>
              <a:buFont typeface="Arial" pitchFamily="34" charset="0"/>
              <a:buChar char="•"/>
            </a:pPr>
            <a:r>
              <a:rPr lang="en-US" sz="1800" dirty="0" err="1" smtClean="0">
                <a:latin typeface="+mn-lt"/>
                <a:ea typeface="+mn-ea"/>
                <a:cs typeface="+mn-cs"/>
              </a:rPr>
              <a:t>coffe</a:t>
            </a:r>
            <a:r>
              <a:rPr lang="en-US" sz="1800" dirty="0" smtClean="0">
                <a:latin typeface="+mn-lt"/>
                <a:ea typeface="+mn-ea"/>
                <a:cs typeface="+mn-cs"/>
              </a:rPr>
              <a:t> table books, cutout books, reference books, STM books …  </a:t>
            </a:r>
            <a:endParaRPr lang="en-US" sz="1800" dirty="0" smtClean="0"/>
          </a:p>
          <a:p>
            <a:endParaRPr lang="en-US" sz="2000" dirty="0"/>
          </a:p>
        </p:txBody>
      </p:sp>
      <p:sp>
        <p:nvSpPr>
          <p:cNvPr id="5" name="Down Arrow 4"/>
          <p:cNvSpPr/>
          <p:nvPr/>
        </p:nvSpPr>
        <p:spPr>
          <a:xfrm>
            <a:off x="4286248" y="5643578"/>
            <a:ext cx="357190" cy="571504"/>
          </a:xfrm>
          <a:prstGeom prst="downArrow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ziz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oziz</Template>
  <TotalTime>1261</TotalTime>
  <Words>1058</Words>
  <Application>Microsoft Office PowerPoint</Application>
  <PresentationFormat>On-screen Show (4:3)</PresentationFormat>
  <Paragraphs>100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oziz</vt:lpstr>
      <vt:lpstr>Adding value in e-publishing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http://web.ffos.hr/oziz/novosti/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 </cp:lastModifiedBy>
  <cp:revision>65</cp:revision>
  <dcterms:created xsi:type="dcterms:W3CDTF">2011-09-19T16:30:28Z</dcterms:created>
  <dcterms:modified xsi:type="dcterms:W3CDTF">2011-09-21T13:52:46Z</dcterms:modified>
</cp:coreProperties>
</file>